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358" r:id="rId4"/>
    <p:sldId id="272" r:id="rId5"/>
    <p:sldId id="359" r:id="rId6"/>
    <p:sldId id="360" r:id="rId7"/>
    <p:sldId id="361" r:id="rId8"/>
    <p:sldId id="362" r:id="rId9"/>
    <p:sldId id="363" r:id="rId10"/>
    <p:sldId id="260" r:id="rId11"/>
    <p:sldId id="364" r:id="rId12"/>
    <p:sldId id="368" r:id="rId13"/>
    <p:sldId id="271" r:id="rId14"/>
    <p:sldId id="273" r:id="rId15"/>
    <p:sldId id="340" r:id="rId16"/>
    <p:sldId id="341" r:id="rId17"/>
    <p:sldId id="342" r:id="rId18"/>
    <p:sldId id="285" r:id="rId19"/>
    <p:sldId id="286" r:id="rId20"/>
    <p:sldId id="345" r:id="rId21"/>
    <p:sldId id="346" r:id="rId22"/>
    <p:sldId id="347" r:id="rId23"/>
    <p:sldId id="348" r:id="rId24"/>
    <p:sldId id="349" r:id="rId25"/>
    <p:sldId id="350" r:id="rId26"/>
    <p:sldId id="258" r:id="rId27"/>
    <p:sldId id="279" r:id="rId28"/>
    <p:sldId id="278" r:id="rId29"/>
    <p:sldId id="281" r:id="rId30"/>
    <p:sldId id="280" r:id="rId31"/>
    <p:sldId id="293" r:id="rId32"/>
    <p:sldId id="311" r:id="rId33"/>
    <p:sldId id="312" r:id="rId34"/>
    <p:sldId id="259" r:id="rId35"/>
    <p:sldId id="267" r:id="rId36"/>
    <p:sldId id="335" r:id="rId37"/>
    <p:sldId id="336" r:id="rId38"/>
    <p:sldId id="290" r:id="rId39"/>
    <p:sldId id="318" r:id="rId40"/>
    <p:sldId id="370" r:id="rId41"/>
    <p:sldId id="316" r:id="rId42"/>
    <p:sldId id="328" r:id="rId43"/>
    <p:sldId id="329" r:id="rId44"/>
    <p:sldId id="330" r:id="rId45"/>
    <p:sldId id="331" r:id="rId46"/>
    <p:sldId id="317" r:id="rId47"/>
    <p:sldId id="313" r:id="rId48"/>
    <p:sldId id="332" r:id="rId49"/>
    <p:sldId id="333" r:id="rId50"/>
    <p:sldId id="351" r:id="rId51"/>
    <p:sldId id="352" r:id="rId52"/>
    <p:sldId id="353" r:id="rId53"/>
    <p:sldId id="354" r:id="rId54"/>
    <p:sldId id="355" r:id="rId55"/>
    <p:sldId id="356" r:id="rId56"/>
    <p:sldId id="357" r:id="rId57"/>
    <p:sldId id="268" r:id="rId58"/>
    <p:sldId id="266" r:id="rId59"/>
    <p:sldId id="369" r:id="rId60"/>
    <p:sldId id="327" r:id="rId61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47"/>
    <p:restoredTop sz="96972"/>
  </p:normalViewPr>
  <p:slideViewPr>
    <p:cSldViewPr snapToGrid="0" snapToObjects="1">
      <p:cViewPr varScale="1">
        <p:scale>
          <a:sx n="137" d="100"/>
          <a:sy n="137" d="100"/>
        </p:scale>
        <p:origin x="216" y="1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95" d="100"/>
          <a:sy n="195" d="100"/>
        </p:scale>
        <p:origin x="120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mcintyre/Desktop/Mike's%20EC%20Budg%202023-28%20W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mcintyre/Desktop/Mike's%20EC%20Budg%202023-28%20W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mcintyre/Desktop/Mike's%20EC%20Budg%202023-28%20W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'$315 Dues'!$B$125</c:f>
              <c:strCache>
                <c:ptCount val="1"/>
                <c:pt idx="0">
                  <c:v>California</c:v>
                </c:pt>
              </c:strCache>
            </c:strRef>
          </c:tx>
          <c:spPr>
            <a:ln w="25400" cap="flat" cmpd="dbl" algn="ctr">
              <a:solidFill>
                <a:schemeClr val="accent1">
                  <a:alpha val="65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prstClr val="black"/>
              </a:solidFill>
              <a:ln w="34925" cap="flat" cmpd="dbl" algn="ctr">
                <a:solidFill>
                  <a:prstClr val="black"/>
                </a:solidFill>
                <a:round/>
              </a:ln>
              <a:effectLst/>
            </c:spPr>
          </c:marker>
          <c:xVal>
            <c:numRef>
              <c:f>'$315 Dues'!$C$124:$O$124</c:f>
              <c:numCache>
                <c:formatCode>General</c:formatCode>
                <c:ptCount val="13"/>
                <c:pt idx="0">
                  <c:v>2018</c:v>
                </c:pt>
                <c:pt idx="2">
                  <c:v>2019</c:v>
                </c:pt>
                <c:pt idx="4">
                  <c:v>2020</c:v>
                </c:pt>
                <c:pt idx="6">
                  <c:v>2021</c:v>
                </c:pt>
                <c:pt idx="8">
                  <c:v>2022</c:v>
                </c:pt>
                <c:pt idx="10">
                  <c:v>2023</c:v>
                </c:pt>
                <c:pt idx="12">
                  <c:v>2024</c:v>
                </c:pt>
              </c:numCache>
            </c:numRef>
          </c:xVal>
          <c:yVal>
            <c:numRef>
              <c:f>'$315 Dues'!$C$125:$O$125</c:f>
              <c:numCache>
                <c:formatCode>General</c:formatCode>
                <c:ptCount val="13"/>
                <c:pt idx="0">
                  <c:v>11</c:v>
                </c:pt>
                <c:pt idx="2">
                  <c:v>12</c:v>
                </c:pt>
                <c:pt idx="4">
                  <c:v>13</c:v>
                </c:pt>
                <c:pt idx="6">
                  <c:v>14</c:v>
                </c:pt>
                <c:pt idx="8">
                  <c:v>15</c:v>
                </c:pt>
                <c:pt idx="10">
                  <c:v>15.5</c:v>
                </c:pt>
                <c:pt idx="12">
                  <c:v>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C73-4A4C-94D6-72B394247F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4409888"/>
        <c:axId val="424119744"/>
      </c:scatterChart>
      <c:valAx>
        <c:axId val="424409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119744"/>
        <c:crosses val="autoZero"/>
        <c:crossBetween val="midCat"/>
      </c:valAx>
      <c:valAx>
        <c:axId val="424119744"/>
        <c:scaling>
          <c:orientation val="minMax"/>
          <c:max val="2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4098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'$315 Dues'!$B$125</c:f>
              <c:strCache>
                <c:ptCount val="1"/>
                <c:pt idx="0">
                  <c:v>California</c:v>
                </c:pt>
              </c:strCache>
            </c:strRef>
          </c:tx>
          <c:spPr>
            <a:ln w="25400" cap="flat" cmpd="dbl" algn="ctr">
              <a:noFill/>
              <a:round/>
            </a:ln>
            <a:effectLst/>
          </c:spPr>
          <c:marker>
            <c:symbol val="circle"/>
            <c:size val="6"/>
            <c:spPr>
              <a:solidFill>
                <a:prstClr val="black"/>
              </a:solidFill>
              <a:ln w="34925" cap="flat" cmpd="dbl" algn="ctr">
                <a:solidFill>
                  <a:prstClr val="black"/>
                </a:solidFill>
                <a:round/>
              </a:ln>
              <a:effectLst/>
            </c:spPr>
          </c:marker>
          <c:xVal>
            <c:numRef>
              <c:f>'$315 Dues'!$C$124:$O$124</c:f>
              <c:numCache>
                <c:formatCode>General</c:formatCode>
                <c:ptCount val="13"/>
                <c:pt idx="0">
                  <c:v>2018</c:v>
                </c:pt>
                <c:pt idx="2">
                  <c:v>2019</c:v>
                </c:pt>
                <c:pt idx="4">
                  <c:v>2020</c:v>
                </c:pt>
                <c:pt idx="6">
                  <c:v>2021</c:v>
                </c:pt>
                <c:pt idx="8">
                  <c:v>2022</c:v>
                </c:pt>
                <c:pt idx="10">
                  <c:v>2023</c:v>
                </c:pt>
                <c:pt idx="12">
                  <c:v>2024</c:v>
                </c:pt>
              </c:numCache>
            </c:numRef>
          </c:xVal>
          <c:yVal>
            <c:numRef>
              <c:f>'$315 Dues'!$C$125:$O$125</c:f>
              <c:numCache>
                <c:formatCode>General</c:formatCode>
                <c:ptCount val="13"/>
                <c:pt idx="0">
                  <c:v>11</c:v>
                </c:pt>
                <c:pt idx="2">
                  <c:v>12</c:v>
                </c:pt>
                <c:pt idx="4">
                  <c:v>13</c:v>
                </c:pt>
                <c:pt idx="6">
                  <c:v>14</c:v>
                </c:pt>
                <c:pt idx="8">
                  <c:v>15</c:v>
                </c:pt>
                <c:pt idx="10">
                  <c:v>15.5</c:v>
                </c:pt>
                <c:pt idx="12">
                  <c:v>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93F-904C-8324-9288DBB073AE}"/>
            </c:ext>
          </c:extLst>
        </c:ser>
        <c:ser>
          <c:idx val="1"/>
          <c:order val="1"/>
          <c:tx>
            <c:strRef>
              <c:f>'$315 Dues'!$B$126</c:f>
              <c:strCache>
                <c:ptCount val="1"/>
                <c:pt idx="0">
                  <c:v>Washington</c:v>
                </c:pt>
              </c:strCache>
            </c:strRef>
          </c:tx>
          <c:spPr>
            <a:ln w="25400" cap="flat" cmpd="dbl" algn="ctr">
              <a:noFill/>
              <a:round/>
            </a:ln>
            <a:effectLst/>
          </c:spPr>
          <c:marker>
            <c:symbol val="circle"/>
            <c:size val="6"/>
            <c:spPr>
              <a:solidFill>
                <a:prstClr val="white"/>
              </a:solidFill>
              <a:ln w="34925" cap="flat" cmpd="dbl" algn="ctr">
                <a:solidFill>
                  <a:prstClr val="black"/>
                </a:solidFill>
                <a:round/>
              </a:ln>
              <a:effectLst/>
            </c:spPr>
          </c:marker>
          <c:xVal>
            <c:numRef>
              <c:f>'$315 Dues'!$C$124:$O$124</c:f>
              <c:numCache>
                <c:formatCode>General</c:formatCode>
                <c:ptCount val="13"/>
                <c:pt idx="0">
                  <c:v>2018</c:v>
                </c:pt>
                <c:pt idx="2">
                  <c:v>2019</c:v>
                </c:pt>
                <c:pt idx="4">
                  <c:v>2020</c:v>
                </c:pt>
                <c:pt idx="6">
                  <c:v>2021</c:v>
                </c:pt>
                <c:pt idx="8">
                  <c:v>2022</c:v>
                </c:pt>
                <c:pt idx="10">
                  <c:v>2023</c:v>
                </c:pt>
                <c:pt idx="12">
                  <c:v>2024</c:v>
                </c:pt>
              </c:numCache>
            </c:numRef>
          </c:xVal>
          <c:yVal>
            <c:numRef>
              <c:f>'$315 Dues'!$C$126:$O$126</c:f>
              <c:numCache>
                <c:formatCode>General</c:formatCode>
                <c:ptCount val="13"/>
                <c:pt idx="0">
                  <c:v>11.5</c:v>
                </c:pt>
                <c:pt idx="2">
                  <c:v>12</c:v>
                </c:pt>
                <c:pt idx="4">
                  <c:v>13.5</c:v>
                </c:pt>
                <c:pt idx="6">
                  <c:v>13.5</c:v>
                </c:pt>
                <c:pt idx="8">
                  <c:v>13.5</c:v>
                </c:pt>
                <c:pt idx="10">
                  <c:v>13.5</c:v>
                </c:pt>
                <c:pt idx="12">
                  <c:v>16.38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93F-904C-8324-9288DBB073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8690976"/>
        <c:axId val="356641072"/>
      </c:scatterChart>
      <c:valAx>
        <c:axId val="428690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641072"/>
        <c:crosses val="autoZero"/>
        <c:crossBetween val="midCat"/>
      </c:valAx>
      <c:valAx>
        <c:axId val="356641072"/>
        <c:scaling>
          <c:orientation val="minMax"/>
          <c:max val="2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6909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'$315 Dues'!$B$125</c:f>
              <c:strCache>
                <c:ptCount val="1"/>
                <c:pt idx="0">
                  <c:v>California</c:v>
                </c:pt>
              </c:strCache>
            </c:strRef>
          </c:tx>
          <c:spPr>
            <a:ln w="25400" cap="flat" cmpd="dbl" algn="ctr">
              <a:noFill/>
              <a:round/>
            </a:ln>
            <a:effectLst/>
          </c:spPr>
          <c:marker>
            <c:symbol val="circle"/>
            <c:size val="6"/>
            <c:spPr>
              <a:solidFill>
                <a:prstClr val="black"/>
              </a:solidFill>
              <a:ln w="34925" cap="flat" cmpd="dbl" algn="ctr">
                <a:solidFill>
                  <a:prstClr val="black"/>
                </a:solidFill>
                <a:round/>
              </a:ln>
              <a:effectLst/>
            </c:spPr>
          </c:marker>
          <c:xVal>
            <c:numRef>
              <c:f>'$315 Dues'!$C$124:$P$124</c:f>
              <c:numCache>
                <c:formatCode>General</c:formatCode>
                <c:ptCount val="14"/>
                <c:pt idx="0">
                  <c:v>2018</c:v>
                </c:pt>
                <c:pt idx="2">
                  <c:v>2019</c:v>
                </c:pt>
                <c:pt idx="4">
                  <c:v>2020</c:v>
                </c:pt>
                <c:pt idx="6">
                  <c:v>2021</c:v>
                </c:pt>
                <c:pt idx="8">
                  <c:v>2022</c:v>
                </c:pt>
                <c:pt idx="10">
                  <c:v>2023</c:v>
                </c:pt>
                <c:pt idx="12">
                  <c:v>2024</c:v>
                </c:pt>
                <c:pt idx="13">
                  <c:v>2024.25</c:v>
                </c:pt>
              </c:numCache>
            </c:numRef>
          </c:xVal>
          <c:yVal>
            <c:numRef>
              <c:f>'$315 Dues'!$C$125:$P$125</c:f>
              <c:numCache>
                <c:formatCode>General</c:formatCode>
                <c:ptCount val="14"/>
                <c:pt idx="0">
                  <c:v>11</c:v>
                </c:pt>
                <c:pt idx="2">
                  <c:v>12</c:v>
                </c:pt>
                <c:pt idx="4">
                  <c:v>13</c:v>
                </c:pt>
                <c:pt idx="6">
                  <c:v>14</c:v>
                </c:pt>
                <c:pt idx="8">
                  <c:v>15</c:v>
                </c:pt>
                <c:pt idx="10">
                  <c:v>15.5</c:v>
                </c:pt>
                <c:pt idx="12">
                  <c:v>16</c:v>
                </c:pt>
                <c:pt idx="13">
                  <c:v>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9DA-804A-91A9-5DD9D5E25AEB}"/>
            </c:ext>
          </c:extLst>
        </c:ser>
        <c:ser>
          <c:idx val="1"/>
          <c:order val="1"/>
          <c:tx>
            <c:strRef>
              <c:f>'$315 Dues'!$B$126</c:f>
              <c:strCache>
                <c:ptCount val="1"/>
                <c:pt idx="0">
                  <c:v>Washington</c:v>
                </c:pt>
              </c:strCache>
            </c:strRef>
          </c:tx>
          <c:spPr>
            <a:ln w="25400" cap="flat" cmpd="dbl" algn="ctr">
              <a:noFill/>
              <a:round/>
            </a:ln>
            <a:effectLst/>
          </c:spPr>
          <c:marker>
            <c:symbol val="circle"/>
            <c:size val="6"/>
            <c:spPr>
              <a:solidFill>
                <a:prstClr val="white"/>
              </a:solidFill>
              <a:ln w="34925" cap="flat" cmpd="dbl" algn="ctr">
                <a:solidFill>
                  <a:prstClr val="black"/>
                </a:solidFill>
                <a:round/>
              </a:ln>
              <a:effectLst/>
            </c:spPr>
          </c:marker>
          <c:xVal>
            <c:numRef>
              <c:f>'$315 Dues'!$C$124:$P$124</c:f>
              <c:numCache>
                <c:formatCode>General</c:formatCode>
                <c:ptCount val="14"/>
                <c:pt idx="0">
                  <c:v>2018</c:v>
                </c:pt>
                <c:pt idx="2">
                  <c:v>2019</c:v>
                </c:pt>
                <c:pt idx="4">
                  <c:v>2020</c:v>
                </c:pt>
                <c:pt idx="6">
                  <c:v>2021</c:v>
                </c:pt>
                <c:pt idx="8">
                  <c:v>2022</c:v>
                </c:pt>
                <c:pt idx="10">
                  <c:v>2023</c:v>
                </c:pt>
                <c:pt idx="12">
                  <c:v>2024</c:v>
                </c:pt>
                <c:pt idx="13">
                  <c:v>2024.25</c:v>
                </c:pt>
              </c:numCache>
            </c:numRef>
          </c:xVal>
          <c:yVal>
            <c:numRef>
              <c:f>'$315 Dues'!$C$126:$P$126</c:f>
              <c:numCache>
                <c:formatCode>General</c:formatCode>
                <c:ptCount val="14"/>
                <c:pt idx="0">
                  <c:v>11.5</c:v>
                </c:pt>
                <c:pt idx="2">
                  <c:v>12</c:v>
                </c:pt>
                <c:pt idx="4">
                  <c:v>13.5</c:v>
                </c:pt>
                <c:pt idx="6">
                  <c:v>13.5</c:v>
                </c:pt>
                <c:pt idx="8">
                  <c:v>13.5</c:v>
                </c:pt>
                <c:pt idx="10">
                  <c:v>13.5</c:v>
                </c:pt>
                <c:pt idx="12">
                  <c:v>16.38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9DA-804A-91A9-5DD9D5E25A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5279104"/>
        <c:axId val="334695200"/>
      </c:scatterChart>
      <c:valAx>
        <c:axId val="395279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695200"/>
        <c:crosses val="autoZero"/>
        <c:crossBetween val="midCat"/>
      </c:valAx>
      <c:valAx>
        <c:axId val="334695200"/>
        <c:scaling>
          <c:orientation val="minMax"/>
          <c:max val="2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52791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5400" cap="flat" cmpd="dbl" algn="ctr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34925" cap="flat" cmpd="dbl" algn="ctr">
        <a:solidFill>
          <a:schemeClr val="phClr">
            <a:lumMod val="75000"/>
            <a:alpha val="70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kern="1200" spc="0" normalizeH="0" baseline="0"/>
  </cs:title>
  <cs:trendline>
    <cs:lnRef idx="0">
      <cs:styleClr val="0"/>
    </cs:lnRef>
    <cs:fillRef idx="0"/>
    <cs:effectRef idx="0"/>
    <cs:fontRef idx="minor">
      <a:schemeClr val="tx1"/>
    </cs:fontRef>
    <cs:spPr>
      <a:ln w="38100" cap="rnd" cmpd="sng" algn="ctr">
        <a:solidFill>
          <a:schemeClr val="phClr">
            <a:lumMod val="75000"/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5400" cap="flat" cmpd="dbl" algn="ctr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34925" cap="flat" cmpd="dbl" algn="ctr">
        <a:solidFill>
          <a:schemeClr val="phClr">
            <a:lumMod val="75000"/>
            <a:alpha val="70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kern="1200" spc="0" normalizeH="0" baseline="0"/>
  </cs:title>
  <cs:trendline>
    <cs:lnRef idx="0">
      <cs:styleClr val="0"/>
    </cs:lnRef>
    <cs:fillRef idx="0"/>
    <cs:effectRef idx="0"/>
    <cs:fontRef idx="minor">
      <a:schemeClr val="tx1"/>
    </cs:fontRef>
    <cs:spPr>
      <a:ln w="38100" cap="rnd" cmpd="sng" algn="ctr">
        <a:solidFill>
          <a:schemeClr val="phClr">
            <a:lumMod val="75000"/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5400" cap="flat" cmpd="dbl" algn="ctr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34925" cap="flat" cmpd="dbl" algn="ctr">
        <a:solidFill>
          <a:schemeClr val="phClr">
            <a:lumMod val="75000"/>
            <a:alpha val="70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kern="1200" spc="0" normalizeH="0" baseline="0"/>
  </cs:title>
  <cs:trendline>
    <cs:lnRef idx="0">
      <cs:styleClr val="0"/>
    </cs:lnRef>
    <cs:fillRef idx="0"/>
    <cs:effectRef idx="0"/>
    <cs:fontRef idx="minor">
      <a:schemeClr val="tx1"/>
    </cs:fontRef>
    <cs:spPr>
      <a:ln w="38100" cap="rnd" cmpd="sng" algn="ctr">
        <a:solidFill>
          <a:schemeClr val="phClr">
            <a:lumMod val="75000"/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3F91A-5B97-4541-826A-4D9B0ADA9528}" type="datetimeFigureOut">
              <a:rPr lang="en-US" smtClean="0"/>
              <a:t>2/26/24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CE7FB-B815-BE4C-95C6-F74DA3126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10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what do you say we get started…</a:t>
            </a:r>
          </a:p>
          <a:p>
            <a:r>
              <a:rPr lang="en-US" dirty="0"/>
              <a:t> </a:t>
            </a:r>
          </a:p>
          <a:p>
            <a:r>
              <a:rPr lang="en-US" sz="1800" b="1" dirty="0"/>
              <a:t>Welcome</a:t>
            </a:r>
            <a:r>
              <a:rPr lang="en-US" dirty="0"/>
              <a:t> everyone </a:t>
            </a:r>
            <a:r>
              <a:rPr lang="en-US" sz="1800" b="1" dirty="0"/>
              <a:t>to</a:t>
            </a:r>
            <a:r>
              <a:rPr lang="en-US" dirty="0"/>
              <a:t> our 2024 Eagle Crest Community Association annual meeting…</a:t>
            </a:r>
          </a:p>
          <a:p>
            <a:r>
              <a:rPr lang="en-US" b="1" u="sng" dirty="0"/>
              <a:t>Appreciate you </a:t>
            </a:r>
            <a:r>
              <a:rPr lang="en-US" b="1" dirty="0"/>
              <a:t>all </a:t>
            </a:r>
            <a:r>
              <a:rPr lang="en-US" b="1" u="sng" dirty="0"/>
              <a:t>being here</a:t>
            </a:r>
            <a:r>
              <a:rPr lang="en-US" dirty="0"/>
              <a:t>….</a:t>
            </a:r>
          </a:p>
          <a:p>
            <a:r>
              <a:rPr lang="en-US" dirty="0"/>
              <a:t>For any new community members, I’m Sharon McIntyre, your Association Board President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Before we do anything else I want to express our </a:t>
            </a:r>
            <a:r>
              <a:rPr lang="en-US" sz="1400" b="1" u="sng" dirty="0"/>
              <a:t>thanks to Bryan Stucky and the </a:t>
            </a:r>
            <a:r>
              <a:rPr lang="en-US" sz="1400" b="1" u="sng" dirty="0" err="1"/>
              <a:t>Wallin</a:t>
            </a:r>
            <a:r>
              <a:rPr lang="en-US" sz="1400" b="1" u="sng" dirty="0"/>
              <a:t>-Stucky Funeral Home</a:t>
            </a:r>
            <a:r>
              <a:rPr lang="en-US" sz="1400" u="sng" dirty="0"/>
              <a:t> </a:t>
            </a:r>
            <a:r>
              <a:rPr lang="en-US" u="sng" dirty="0"/>
              <a:t>staff for their </a:t>
            </a:r>
            <a:r>
              <a:rPr lang="en-US" sz="1400" b="1" u="sng" dirty="0"/>
              <a:t>generosity</a:t>
            </a:r>
            <a:r>
              <a:rPr lang="en-US" dirty="0"/>
              <a:t> in allowing us to use their facilities for this year’s meeting…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To begin the meeting I’d like to first </a:t>
            </a:r>
            <a:r>
              <a:rPr lang="en-US" sz="1400" b="1" dirty="0"/>
              <a:t>recognize our Association’s current Board and Committee head volunteers</a:t>
            </a:r>
            <a:r>
              <a:rPr lang="en-US" b="1" dirty="0"/>
              <a:t>…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CE7FB-B815-BE4C-95C6-F74DA31265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5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for tonight’s review…</a:t>
            </a:r>
            <a:endParaRPr lang="en-US" sz="1400" b="1" dirty="0"/>
          </a:p>
          <a:p>
            <a:endParaRPr lang="en-US" dirty="0"/>
          </a:p>
          <a:p>
            <a:r>
              <a:rPr lang="en-US" dirty="0"/>
              <a:t>I’m </a:t>
            </a:r>
            <a:r>
              <a:rPr lang="en-US" b="1" u="sng" dirty="0"/>
              <a:t>hoping to provide </a:t>
            </a:r>
            <a:r>
              <a:rPr lang="en-US" dirty="0"/>
              <a:t>some </a:t>
            </a:r>
            <a:r>
              <a:rPr lang="en-US" b="1" u="sng" dirty="0"/>
              <a:t>insights</a:t>
            </a:r>
            <a:r>
              <a:rPr lang="en-US" dirty="0"/>
              <a:t> by describing a bit about </a:t>
            </a:r>
          </a:p>
          <a:p>
            <a:endParaRPr lang="en-US" dirty="0"/>
          </a:p>
          <a:p>
            <a:r>
              <a:rPr lang="en-US" sz="1400" b="1" dirty="0"/>
              <a:t>Where we are </a:t>
            </a:r>
          </a:p>
          <a:p>
            <a:r>
              <a:rPr lang="en-US" sz="1400" b="1" dirty="0"/>
              <a:t>Where we appear to be going</a:t>
            </a:r>
          </a:p>
          <a:p>
            <a:r>
              <a:rPr lang="en-US" sz="1400" b="1" dirty="0"/>
              <a:t>And How we are preparing for it</a:t>
            </a:r>
          </a:p>
          <a:p>
            <a:endParaRPr lang="en-US" dirty="0"/>
          </a:p>
          <a:p>
            <a:r>
              <a:rPr lang="en-US" dirty="0"/>
              <a:t>(</a:t>
            </a:r>
            <a:r>
              <a:rPr lang="en-US" u="sng" dirty="0"/>
              <a:t>review topics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b="1" u="sng" dirty="0"/>
              <a:t>For time’s sake</a:t>
            </a:r>
            <a:r>
              <a:rPr lang="en-US" b="1" dirty="0"/>
              <a:t>, </a:t>
            </a:r>
            <a:r>
              <a:rPr lang="en-US" dirty="0"/>
              <a:t>in that there is a </a:t>
            </a:r>
            <a:r>
              <a:rPr lang="en-US" b="1" u="sng" dirty="0"/>
              <a:t>lot information to pass </a:t>
            </a:r>
            <a:r>
              <a:rPr lang="en-US" b="1" dirty="0"/>
              <a:t>I </a:t>
            </a:r>
            <a:r>
              <a:rPr lang="en-US" b="1" u="sng" dirty="0"/>
              <a:t>ask for your patience</a:t>
            </a:r>
            <a:r>
              <a:rPr lang="en-US" b="1" dirty="0"/>
              <a:t>, </a:t>
            </a:r>
            <a:r>
              <a:rPr lang="en-US" dirty="0"/>
              <a:t>by requesting that you </a:t>
            </a:r>
            <a:r>
              <a:rPr lang="en-US" b="1" u="sng" dirty="0"/>
              <a:t>hold</a:t>
            </a:r>
            <a:r>
              <a:rPr lang="en-US" b="1" dirty="0"/>
              <a:t> </a:t>
            </a:r>
            <a:r>
              <a:rPr lang="en-US" dirty="0"/>
              <a:t>any</a:t>
            </a:r>
            <a:r>
              <a:rPr lang="en-US" b="1" dirty="0"/>
              <a:t> </a:t>
            </a:r>
            <a:r>
              <a:rPr lang="en-US" b="1" u="sng" dirty="0"/>
              <a:t>questions for </a:t>
            </a:r>
            <a:r>
              <a:rPr lang="en-US" dirty="0"/>
              <a:t>the</a:t>
            </a:r>
            <a:r>
              <a:rPr lang="en-US" b="1" dirty="0"/>
              <a:t> </a:t>
            </a:r>
            <a:r>
              <a:rPr lang="en-US" b="1" u="sng" dirty="0"/>
              <a:t>discussion period </a:t>
            </a:r>
            <a:r>
              <a:rPr lang="en-US" dirty="0"/>
              <a:t>at the end of the presentation</a:t>
            </a:r>
            <a:r>
              <a:rPr lang="en-US" b="1" dirty="0"/>
              <a:t>…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CE7FB-B815-BE4C-95C6-F74DA31265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33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Rod Franz </a:t>
            </a:r>
            <a:r>
              <a:rPr lang="en-US" sz="1600" dirty="0"/>
              <a:t>heads our Architectural Committee…Rod </a:t>
            </a:r>
            <a:r>
              <a:rPr lang="en-US" sz="1600" b="1" dirty="0"/>
              <a:t>assists the Board with 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review of upkeep/requests/approval processing for fence, landscaping, paint color, building conditions, view maintenance, vehicle storage, other exterior structure plans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Issues related to lighting, noise, signs, building usage, common area protection and more </a:t>
            </a:r>
          </a:p>
          <a:p>
            <a:endParaRPr lang="en-US" sz="1600" dirty="0"/>
          </a:p>
          <a:p>
            <a:r>
              <a:rPr lang="en-US" sz="1600" dirty="0"/>
              <a:t>Speaking of efforts toward making the neighborhood look nicer…</a:t>
            </a:r>
          </a:p>
          <a:p>
            <a:r>
              <a:rPr lang="en-US" sz="1600" dirty="0"/>
              <a:t>(this is Dan and Barbara </a:t>
            </a:r>
            <a:r>
              <a:rPr lang="en-US" sz="1600" b="1" u="sng" dirty="0"/>
              <a:t>Wright’s</a:t>
            </a:r>
            <a:r>
              <a:rPr lang="en-US" sz="1600" dirty="0"/>
              <a:t> recently completed </a:t>
            </a:r>
            <a:r>
              <a:rPr lang="en-US" sz="1600" b="1" u="sng" dirty="0"/>
              <a:t>porch project</a:t>
            </a:r>
            <a:r>
              <a:rPr lang="en-US" sz="1600" b="1" dirty="0"/>
              <a:t> </a:t>
            </a:r>
            <a:r>
              <a:rPr lang="en-US" sz="1600" dirty="0"/>
              <a:t>pictured here)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CE7FB-B815-BE4C-95C6-F74DA31265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13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29046" y="3300412"/>
            <a:ext cx="8040188" cy="2700338"/>
          </a:xfrm>
        </p:spPr>
        <p:txBody>
          <a:bodyPr/>
          <a:lstStyle/>
          <a:p>
            <a:r>
              <a:rPr lang="en-US" sz="1800" b="1" dirty="0"/>
              <a:t>Two of the friendliest people </a:t>
            </a:r>
            <a:r>
              <a:rPr lang="en-US" sz="1800" dirty="0"/>
              <a:t>in our neighborhood, </a:t>
            </a:r>
            <a:r>
              <a:rPr lang="en-US" sz="1800" b="1" dirty="0"/>
              <a:t>Don and Patti Stucky </a:t>
            </a:r>
            <a:r>
              <a:rPr lang="en-US" sz="1800" dirty="0"/>
              <a:t>head our Welcome Committee</a:t>
            </a:r>
          </a:p>
          <a:p>
            <a:endParaRPr lang="en-US" sz="1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400" dirty="0"/>
              <a:t>(Jason and Jessica </a:t>
            </a:r>
            <a:r>
              <a:rPr lang="en-US" sz="1400" b="1" u="sng" dirty="0"/>
              <a:t>Kim’s front yard landscaping project </a:t>
            </a:r>
            <a:r>
              <a:rPr lang="en-US" sz="1400" dirty="0"/>
              <a:t>completed last year is pictured here….an amazing amount of work that </a:t>
            </a:r>
            <a:r>
              <a:rPr lang="en-US" sz="1400" b="1" dirty="0"/>
              <a:t>THEY completed themselves…wow</a:t>
            </a:r>
            <a:r>
              <a:rPr lang="en-US" sz="1400" dirty="0"/>
              <a:t>!)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CE7FB-B815-BE4C-95C6-F74DA31265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30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Cliff Aaker </a:t>
            </a:r>
            <a:r>
              <a:rPr lang="en-US" sz="1400" dirty="0"/>
              <a:t>keeps us moving technologically and with communications    </a:t>
            </a:r>
            <a:r>
              <a:rPr lang="en-US" sz="1400" b="1" dirty="0"/>
              <a:t>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CE7FB-B815-BE4C-95C6-F74DA31265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07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Herm</a:t>
            </a:r>
            <a:r>
              <a:rPr lang="en-US" sz="1400" dirty="0"/>
              <a:t> </a:t>
            </a:r>
            <a:r>
              <a:rPr lang="en-US" sz="1400" dirty="0" err="1"/>
              <a:t>Eerkes</a:t>
            </a:r>
            <a:r>
              <a:rPr lang="en-US" sz="1400" dirty="0"/>
              <a:t> and </a:t>
            </a:r>
            <a:r>
              <a:rPr lang="en-US" sz="1400" b="1" dirty="0"/>
              <a:t>Terry</a:t>
            </a:r>
            <a:r>
              <a:rPr lang="en-US" sz="1400" dirty="0"/>
              <a:t> Sherman and their teams of Watch Program people    </a:t>
            </a:r>
            <a:r>
              <a:rPr lang="en-US" sz="1400" b="1" dirty="0"/>
              <a:t>READ</a:t>
            </a:r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1400" b="1" dirty="0"/>
              <a:t>When, if the situation warrants, contact and work with the OHPD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CE7FB-B815-BE4C-95C6-F74DA31265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90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CE7FB-B815-BE4C-95C6-F74DA31265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759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CE7FB-B815-BE4C-95C6-F74DA31265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410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u="sng" dirty="0"/>
              <a:t>Jennifer</a:t>
            </a:r>
            <a:r>
              <a:rPr lang="en-US" sz="1600" b="1" dirty="0"/>
              <a:t> </a:t>
            </a:r>
            <a:r>
              <a:rPr lang="en-US" sz="1600" dirty="0"/>
              <a:t>Jackets leads</a:t>
            </a:r>
          </a:p>
          <a:p>
            <a:endParaRPr lang="en-US" sz="1600" dirty="0"/>
          </a:p>
          <a:p>
            <a:r>
              <a:rPr lang="en-US" sz="1600" dirty="0"/>
              <a:t>Contracts/bids      in community areas</a:t>
            </a:r>
          </a:p>
          <a:p>
            <a:endParaRPr lang="en-US" sz="1600" dirty="0"/>
          </a:p>
          <a:p>
            <a:r>
              <a:rPr lang="en-US" sz="1600" dirty="0"/>
              <a:t>Tree removal assessments         bids         contracts if needed</a:t>
            </a:r>
          </a:p>
          <a:p>
            <a:endParaRPr lang="en-US" sz="1600" dirty="0"/>
          </a:p>
          <a:p>
            <a:r>
              <a:rPr lang="en-US" sz="1600" b="1" u="sng" dirty="0"/>
              <a:t>Assists with</a:t>
            </a:r>
            <a:r>
              <a:rPr lang="en-US" sz="1600" b="1" dirty="0"/>
              <a:t> </a:t>
            </a:r>
            <a:r>
              <a:rPr lang="en-US" sz="1600" dirty="0"/>
              <a:t>City liaison    development of work plans       contracts with earth movers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CE7FB-B815-BE4C-95C6-F74DA31265C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05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Coordinate</a:t>
            </a:r>
            <a:r>
              <a:rPr lang="en-US" sz="1600" dirty="0"/>
              <a:t> a good bit of volunteer common area trimming and planting if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CE7FB-B815-BE4C-95C6-F74DA31265C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62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Coordinate</a:t>
            </a:r>
            <a:r>
              <a:rPr lang="en-US" sz="1600" dirty="0"/>
              <a:t> volunteer trimming for protection of property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CE7FB-B815-BE4C-95C6-F74DA31265C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sz="1400" b="1" dirty="0"/>
              <a:t>(</a:t>
            </a:r>
            <a:r>
              <a:rPr lang="en-US" sz="1400" b="1" u="sng" dirty="0"/>
              <a:t>Read names</a:t>
            </a:r>
            <a:r>
              <a:rPr lang="en-US" sz="1400" b="1" dirty="0"/>
              <a:t>…)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sz="1400" b="1" u="sng" dirty="0"/>
              <a:t>Thank you </a:t>
            </a:r>
            <a:r>
              <a:rPr lang="en-US" dirty="0"/>
              <a:t>Board and Committee members for </a:t>
            </a:r>
            <a:r>
              <a:rPr lang="en-US" sz="1400" b="1" u="sng" dirty="0"/>
              <a:t>being so great at providing your volunteer support </a:t>
            </a:r>
            <a:r>
              <a:rPr lang="en-US" dirty="0"/>
              <a:t>to us </a:t>
            </a:r>
            <a:r>
              <a:rPr lang="en-US" b="1" dirty="0"/>
              <a:t>all and </a:t>
            </a:r>
            <a:r>
              <a:rPr lang="en-US" b="1" u="sng" dirty="0"/>
              <a:t>willingness to persevere </a:t>
            </a:r>
            <a:r>
              <a:rPr lang="en-US" b="1" dirty="0"/>
              <a:t>in our attempts to keep things running as </a:t>
            </a:r>
            <a:r>
              <a:rPr lang="en-US" b="1" u="sng" dirty="0"/>
              <a:t>well and efficiently as possible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sz="1400" b="1" u="sng" dirty="0"/>
              <a:t>As of tomorrow</a:t>
            </a:r>
            <a:r>
              <a:rPr lang="en-US" b="1" dirty="0"/>
              <a:t>, here is our slate of Board and Committee members…</a:t>
            </a:r>
            <a:endParaRPr lang="en-US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CE7FB-B815-BE4C-95C6-F74DA31265C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921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CE7FB-B815-BE4C-95C6-F74DA31265C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639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CE7FB-B815-BE4C-95C6-F74DA31265C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106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1600" b="1" dirty="0"/>
              <a:t>Read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Pictured - </a:t>
            </a:r>
            <a:r>
              <a:rPr lang="en-US" sz="1600" u="sng" dirty="0"/>
              <a:t>Homeless encampment cleanup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CE7FB-B815-BE4C-95C6-F74DA31265C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465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CE7FB-B815-BE4C-95C6-F74DA31265C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853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CE7FB-B815-BE4C-95C6-F74DA31265C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121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Read</a:t>
            </a:r>
          </a:p>
          <a:p>
            <a:endParaRPr lang="en-US" sz="1600" b="1" dirty="0"/>
          </a:p>
          <a:p>
            <a:r>
              <a:rPr lang="en-US" sz="1600" dirty="0"/>
              <a:t>Highway cleanup weekly</a:t>
            </a:r>
          </a:p>
          <a:p>
            <a:endParaRPr lang="en-US" sz="1600" dirty="0"/>
          </a:p>
          <a:p>
            <a:r>
              <a:rPr lang="en-US" sz="1600" dirty="0"/>
              <a:t>Sign installment</a:t>
            </a:r>
          </a:p>
          <a:p>
            <a:endParaRPr lang="en-US" sz="1600" dirty="0"/>
          </a:p>
          <a:p>
            <a:r>
              <a:rPr lang="en-US" sz="1600" dirty="0"/>
              <a:t>Water line restoration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CE7FB-B815-BE4C-95C6-F74DA31265C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00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Landscaping joins with Board in </a:t>
            </a:r>
            <a:r>
              <a:rPr lang="en-US" sz="1800" b="1" dirty="0"/>
              <a:t>management of our Detention Pond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CE7FB-B815-BE4C-95C6-F74DA31265C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381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A </a:t>
            </a:r>
            <a:r>
              <a:rPr lang="en-US" sz="1400" u="sng" dirty="0"/>
              <a:t>major work</a:t>
            </a:r>
            <a:r>
              <a:rPr lang="en-US" sz="1400" dirty="0"/>
              <a:t> project arranged and </a:t>
            </a:r>
            <a:r>
              <a:rPr lang="en-US" sz="1400" u="sng" dirty="0"/>
              <a:t>accomplished this last year  </a:t>
            </a:r>
          </a:p>
          <a:p>
            <a:endParaRPr lang="en-US" sz="1400" dirty="0"/>
          </a:p>
          <a:p>
            <a:r>
              <a:rPr lang="en-US" sz="1400" dirty="0"/>
              <a:t>(HIGHWAY VIEW)  </a:t>
            </a:r>
            <a:r>
              <a:rPr lang="en-US" sz="1400" b="1" dirty="0"/>
              <a:t>BEFORE, DURING, AFTER  </a:t>
            </a:r>
            <a:r>
              <a:rPr lang="en-US" sz="1400" dirty="0"/>
              <a:t>views</a:t>
            </a:r>
          </a:p>
          <a:p>
            <a:endParaRPr lang="en-US" sz="1400" dirty="0"/>
          </a:p>
          <a:p>
            <a:r>
              <a:rPr lang="en-US" sz="1400" u="sng" dirty="0"/>
              <a:t>Flow of water critical </a:t>
            </a:r>
            <a:r>
              <a:rPr lang="en-US" sz="1400" dirty="0"/>
              <a:t>– </a:t>
            </a:r>
          </a:p>
          <a:p>
            <a:endParaRPr lang="en-US" sz="1400" dirty="0"/>
          </a:p>
          <a:p>
            <a:r>
              <a:rPr lang="en-US" sz="1400" u="sng" dirty="0"/>
              <a:t>City’s challenge</a:t>
            </a:r>
            <a:r>
              <a:rPr lang="en-US" sz="1400" dirty="0"/>
              <a:t> to maintain numerous sites – </a:t>
            </a:r>
            <a:r>
              <a:rPr lang="en-US" sz="1400" b="1" u="sng" dirty="0"/>
              <a:t>maintain</a:t>
            </a:r>
            <a:r>
              <a:rPr lang="en-US" sz="1400" u="sng" dirty="0"/>
              <a:t> proper </a:t>
            </a:r>
            <a:r>
              <a:rPr lang="en-US" sz="1400" b="1" u="sng" dirty="0"/>
              <a:t>flow</a:t>
            </a:r>
            <a:r>
              <a:rPr lang="en-US" sz="1400" u="sng" dirty="0"/>
              <a:t> </a:t>
            </a:r>
            <a:r>
              <a:rPr lang="en-US" sz="1400" dirty="0"/>
              <a:t>while minimizing Upstream/Downstream damage</a:t>
            </a:r>
          </a:p>
          <a:p>
            <a:endParaRPr lang="en-US" sz="1400" dirty="0"/>
          </a:p>
          <a:p>
            <a:r>
              <a:rPr lang="en-US" sz="1400" dirty="0"/>
              <a:t>Past soil degradation downstream       </a:t>
            </a:r>
          </a:p>
          <a:p>
            <a:endParaRPr lang="en-US" sz="1400" dirty="0"/>
          </a:p>
          <a:p>
            <a:r>
              <a:rPr lang="en-US" sz="1400" dirty="0"/>
              <a:t>Last couple years up stream detention from us and downstream Scenic Road building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CE7FB-B815-BE4C-95C6-F74DA31265C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898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(CAPITAL DRIVE VIEW)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CE7FB-B815-BE4C-95C6-F74DA31265C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215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Our </a:t>
            </a:r>
            <a:r>
              <a:rPr lang="en-US" sz="1400" u="sng" dirty="0"/>
              <a:t>Board of Directors</a:t>
            </a:r>
          </a:p>
          <a:p>
            <a:endParaRPr lang="en-US" dirty="0"/>
          </a:p>
          <a:p>
            <a:r>
              <a:rPr lang="en-US" sz="1600" b="1" dirty="0"/>
              <a:t>Dan</a:t>
            </a:r>
            <a:r>
              <a:rPr lang="en-US" sz="1600" dirty="0"/>
              <a:t> Booker as VP, </a:t>
            </a:r>
            <a:r>
              <a:rPr lang="en-US" sz="1600" b="1" dirty="0"/>
              <a:t>Jimmy</a:t>
            </a:r>
            <a:r>
              <a:rPr lang="en-US" sz="1600" dirty="0"/>
              <a:t> </a:t>
            </a:r>
            <a:r>
              <a:rPr lang="en-US" sz="1600" dirty="0" err="1"/>
              <a:t>Saiku</a:t>
            </a:r>
            <a:r>
              <a:rPr lang="en-US" sz="1600" dirty="0"/>
              <a:t> at treasurer, and </a:t>
            </a:r>
            <a:r>
              <a:rPr lang="en-US" sz="1600" b="1" dirty="0"/>
              <a:t>Debb</a:t>
            </a:r>
            <a:r>
              <a:rPr lang="en-US" sz="1600" dirty="0"/>
              <a:t> Leach at Secretary involve </a:t>
            </a:r>
            <a:r>
              <a:rPr lang="en-US" sz="1600" b="1" dirty="0"/>
              <a:t>themselves with </a:t>
            </a:r>
            <a:r>
              <a:rPr lang="en-US" sz="1600" b="1" u="sng" dirty="0"/>
              <a:t>several local agencies and businesses</a:t>
            </a:r>
            <a:r>
              <a:rPr lang="en-US" sz="1600" b="1" dirty="0"/>
              <a:t> on behalf of our homeowners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600" dirty="0"/>
              <a:t>Take the time to coordinate/communicate with numerous groups and people</a:t>
            </a:r>
          </a:p>
          <a:p>
            <a:endParaRPr lang="en-US" sz="1400" dirty="0"/>
          </a:p>
          <a:p>
            <a:endParaRPr lang="en-US" dirty="0"/>
          </a:p>
          <a:p>
            <a:r>
              <a:rPr lang="en-US" sz="1600" b="1" u="sng" dirty="0"/>
              <a:t>Here</a:t>
            </a:r>
            <a:r>
              <a:rPr lang="en-US" sz="1600" u="sng" dirty="0"/>
              <a:t> </a:t>
            </a:r>
            <a:r>
              <a:rPr lang="en-US" sz="1600" b="1" u="sng" dirty="0"/>
              <a:t>in general </a:t>
            </a:r>
            <a:r>
              <a:rPr lang="en-US" sz="1600" dirty="0"/>
              <a:t>are </a:t>
            </a:r>
            <a:r>
              <a:rPr lang="en-US" sz="1600" b="1" u="sng" dirty="0"/>
              <a:t>some</a:t>
            </a:r>
            <a:r>
              <a:rPr lang="en-US" sz="1600" dirty="0"/>
              <a:t> of the </a:t>
            </a:r>
            <a:r>
              <a:rPr lang="en-US" sz="1600" b="1" u="sng" dirty="0"/>
              <a:t>actions they provide</a:t>
            </a:r>
            <a:r>
              <a:rPr lang="en-US" sz="1600" b="1" dirty="0"/>
              <a:t> </a:t>
            </a:r>
            <a:r>
              <a:rPr lang="en-US" sz="1600" dirty="0"/>
              <a:t>for us…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CE7FB-B815-BE4C-95C6-F74DA31265C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50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01337" y="3300412"/>
            <a:ext cx="7328263" cy="3213498"/>
          </a:xfrm>
        </p:spPr>
        <p:txBody>
          <a:bodyPr/>
          <a:lstStyle/>
          <a:p>
            <a:r>
              <a:rPr lang="en-US" dirty="0"/>
              <a:t>As some of you know my husband </a:t>
            </a:r>
            <a:r>
              <a:rPr lang="en-US" b="1" u="sng" dirty="0"/>
              <a:t>Mike and I</a:t>
            </a:r>
            <a:r>
              <a:rPr lang="en-US" b="1" dirty="0"/>
              <a:t> </a:t>
            </a:r>
            <a:r>
              <a:rPr lang="en-US" dirty="0"/>
              <a:t>have been on the hunt for finding </a:t>
            </a:r>
            <a:r>
              <a:rPr lang="en-US" u="sng" dirty="0"/>
              <a:t>more accessible living quarters</a:t>
            </a:r>
          </a:p>
          <a:p>
            <a:endParaRPr lang="en-US" dirty="0"/>
          </a:p>
          <a:p>
            <a:r>
              <a:rPr lang="en-US" dirty="0"/>
              <a:t>He and I moved into </a:t>
            </a:r>
            <a:r>
              <a:rPr lang="en-US" b="1" u="sng" dirty="0"/>
              <a:t>Eagle Crest March ’96 </a:t>
            </a:r>
          </a:p>
          <a:p>
            <a:endParaRPr lang="en-US" dirty="0"/>
          </a:p>
          <a:p>
            <a:r>
              <a:rPr lang="en-US" dirty="0"/>
              <a:t>Mike took on </a:t>
            </a:r>
            <a:r>
              <a:rPr lang="en-US" u="sng" dirty="0"/>
              <a:t>Board Secretary </a:t>
            </a:r>
            <a:r>
              <a:rPr lang="en-US" dirty="0"/>
              <a:t>and I joined the </a:t>
            </a:r>
            <a:r>
              <a:rPr lang="en-US" u="sng" dirty="0"/>
              <a:t>Landscaping committee </a:t>
            </a:r>
            <a:r>
              <a:rPr lang="en-US" dirty="0"/>
              <a:t>straight away</a:t>
            </a:r>
          </a:p>
          <a:p>
            <a:endParaRPr lang="en-US" dirty="0"/>
          </a:p>
          <a:p>
            <a:r>
              <a:rPr lang="en-US" dirty="0"/>
              <a:t>We learned pretty quickly with 2 jobs and 2 kids that things worked best if one of us volunteered with the other providing behind the scenes admin support</a:t>
            </a:r>
          </a:p>
          <a:p>
            <a:endParaRPr lang="en-US" dirty="0"/>
          </a:p>
          <a:p>
            <a:r>
              <a:rPr lang="en-US" dirty="0"/>
              <a:t>So 2 years of landscaping committee, 5 more as </a:t>
            </a:r>
            <a:r>
              <a:rPr lang="en-US" u="sng" dirty="0"/>
              <a:t>landscaping chair</a:t>
            </a:r>
            <a:r>
              <a:rPr lang="en-US" dirty="0"/>
              <a:t>, 2 years as </a:t>
            </a:r>
            <a:r>
              <a:rPr lang="en-US" u="sng" dirty="0"/>
              <a:t>Board VP </a:t>
            </a:r>
            <a:r>
              <a:rPr lang="en-US" dirty="0"/>
              <a:t>and then 12 years of the last 15 as </a:t>
            </a:r>
            <a:r>
              <a:rPr lang="en-US" u="sng" dirty="0"/>
              <a:t>Board President</a:t>
            </a:r>
            <a:r>
              <a:rPr lang="en-US" dirty="0"/>
              <a:t> and now here I am</a:t>
            </a:r>
          </a:p>
          <a:p>
            <a:endParaRPr lang="en-US" dirty="0"/>
          </a:p>
          <a:p>
            <a:r>
              <a:rPr lang="en-US" dirty="0"/>
              <a:t>…but now it is </a:t>
            </a:r>
            <a:r>
              <a:rPr lang="en-US" u="sng" dirty="0"/>
              <a:t>time to focus on our living transition and helping family</a:t>
            </a:r>
            <a:r>
              <a:rPr lang="en-US" dirty="0"/>
              <a:t> so I am reluctantly having to leave our Board</a:t>
            </a:r>
          </a:p>
          <a:p>
            <a:endParaRPr lang="en-US" dirty="0"/>
          </a:p>
          <a:p>
            <a:r>
              <a:rPr lang="en-US" dirty="0"/>
              <a:t>It has been a good bit of work but </a:t>
            </a:r>
            <a:r>
              <a:rPr lang="en-US" u="sng" dirty="0"/>
              <a:t>has allowed me to get to know and work with some really selfless, wonderful neighbors</a:t>
            </a:r>
            <a:r>
              <a:rPr lang="en-US" dirty="0"/>
              <a:t> many who can become friends</a:t>
            </a:r>
          </a:p>
          <a:p>
            <a:r>
              <a:rPr lang="en-US" b="1" dirty="0"/>
              <a:t>Fortunately, we have someone who has stepped up to assume our Board Presidency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CE7FB-B815-BE4C-95C6-F74DA31265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328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3300412"/>
            <a:ext cx="7315200" cy="2946564"/>
          </a:xfrm>
        </p:spPr>
        <p:txBody>
          <a:bodyPr/>
          <a:lstStyle/>
          <a:p>
            <a:endParaRPr lang="en-US" dirty="0"/>
          </a:p>
          <a:p>
            <a:r>
              <a:rPr lang="en-US" sz="1600" b="1" dirty="0"/>
              <a:t>Read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(MORE SPECIFICS ABOUT OUR COVENANT/AMENDMENT WORK LATER…)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400" dirty="0"/>
              <a:t>It is important I think to understand some of the bigger </a:t>
            </a:r>
            <a:r>
              <a:rPr lang="en-US" sz="1400" b="1" u="sng" dirty="0"/>
              <a:t>recent events </a:t>
            </a:r>
            <a:r>
              <a:rPr lang="en-US" sz="1400" u="sng" dirty="0"/>
              <a:t>that </a:t>
            </a:r>
            <a:r>
              <a:rPr lang="en-US" sz="1400" b="1" u="sng" dirty="0"/>
              <a:t>have and will influence </a:t>
            </a:r>
            <a:r>
              <a:rPr lang="en-US" sz="1400" dirty="0"/>
              <a:t>our Association’s </a:t>
            </a:r>
            <a:r>
              <a:rPr lang="en-US" sz="1400" b="1" u="sng" dirty="0"/>
              <a:t>ability to operate</a:t>
            </a:r>
            <a:r>
              <a:rPr lang="en-US" sz="1400" b="1" dirty="0"/>
              <a:t> </a:t>
            </a:r>
            <a:r>
              <a:rPr lang="en-US" sz="1400" dirty="0"/>
              <a:t>as </a:t>
            </a:r>
            <a:r>
              <a:rPr lang="en-US" sz="1400" b="1" u="sng" dirty="0"/>
              <a:t>efficiently and at as low a cost as possible</a:t>
            </a:r>
            <a:r>
              <a:rPr lang="en-US" sz="1400" dirty="0"/>
              <a:t>…</a:t>
            </a:r>
          </a:p>
          <a:p>
            <a:endParaRPr lang="en-US" sz="1400" dirty="0"/>
          </a:p>
          <a:p>
            <a:r>
              <a:rPr lang="en-US" sz="1400" dirty="0"/>
              <a:t>We’ve found </a:t>
            </a:r>
            <a:r>
              <a:rPr lang="en-US" sz="1400" b="1" u="sng" dirty="0"/>
              <a:t>3 areas of influence</a:t>
            </a:r>
            <a:r>
              <a:rPr lang="en-US" sz="1400" b="1" dirty="0"/>
              <a:t> </a:t>
            </a:r>
            <a:r>
              <a:rPr lang="en-US" sz="1400" dirty="0"/>
              <a:t>important </a:t>
            </a:r>
            <a:r>
              <a:rPr lang="en-US" sz="1400" b="1" u="sng" dirty="0"/>
              <a:t>to be aware of</a:t>
            </a:r>
            <a:r>
              <a:rPr lang="en-US" sz="1400" dirty="0"/>
              <a:t>…</a:t>
            </a:r>
          </a:p>
          <a:p>
            <a:endParaRPr lang="en-US" sz="1400" dirty="0"/>
          </a:p>
          <a:p>
            <a:r>
              <a:rPr lang="en-US" sz="1600" b="1" u="sng" dirty="0"/>
              <a:t>You’ll see later how</a:t>
            </a:r>
            <a:r>
              <a:rPr lang="en-US" sz="1600" b="1" dirty="0"/>
              <a:t> these have </a:t>
            </a:r>
            <a:r>
              <a:rPr lang="en-US" sz="1600" b="1" u="sng" dirty="0"/>
              <a:t>effected our planning and work</a:t>
            </a:r>
            <a:r>
              <a:rPr lang="en-US" sz="1600" b="1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CE7FB-B815-BE4C-95C6-F74DA31265C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119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CE7FB-B815-BE4C-95C6-F74DA31265CB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381D15-8A29-BC49-B00D-046C60E03F87}"/>
              </a:ext>
            </a:extLst>
          </p:cNvPr>
          <p:cNvSpPr txBox="1"/>
          <p:nvPr/>
        </p:nvSpPr>
        <p:spPr>
          <a:xfrm>
            <a:off x="992777" y="3544014"/>
            <a:ext cx="76548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Describe Surfside condo collapse incident</a:t>
            </a:r>
          </a:p>
          <a:p>
            <a:endParaRPr lang="en-US" dirty="0"/>
          </a:p>
          <a:p>
            <a:r>
              <a:rPr lang="en-US" dirty="0"/>
              <a:t>Big changes in laws and insurance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6121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Increased short-term rental restrictions nationwide</a:t>
            </a:r>
          </a:p>
          <a:p>
            <a:endParaRPr lang="en-US" sz="1600" dirty="0"/>
          </a:p>
          <a:p>
            <a:r>
              <a:rPr lang="en-US" sz="1600" dirty="0"/>
              <a:t>Lack of worker housing</a:t>
            </a:r>
          </a:p>
          <a:p>
            <a:r>
              <a:rPr lang="en-US" sz="1600" dirty="0"/>
              <a:t>Living disruptions and security issues from in-and-out short term tenants</a:t>
            </a:r>
          </a:p>
          <a:p>
            <a:r>
              <a:rPr lang="en-US" sz="1600" dirty="0"/>
              <a:t>No owner control/immediate involvement when dealing with tenant issues</a:t>
            </a:r>
          </a:p>
          <a:p>
            <a:r>
              <a:rPr lang="en-US" sz="1600" dirty="0"/>
              <a:t>And more…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CE7FB-B815-BE4C-95C6-F74DA31265C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595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1481" y="3300411"/>
            <a:ext cx="8321040" cy="3315925"/>
          </a:xfrm>
        </p:spPr>
        <p:txBody>
          <a:bodyPr/>
          <a:lstStyle/>
          <a:p>
            <a:r>
              <a:rPr lang="en-US" dirty="0"/>
              <a:t>This is the “Hail Mary pass” enacted by many HOA’s that find Association </a:t>
            </a:r>
            <a:r>
              <a:rPr lang="en-US" u="sng" dirty="0"/>
              <a:t>governance too frustrating and unappreciated</a:t>
            </a:r>
          </a:p>
          <a:p>
            <a:endParaRPr lang="en-US" u="sng" dirty="0"/>
          </a:p>
          <a:p>
            <a:r>
              <a:rPr lang="en-US" dirty="0"/>
              <a:t>While it </a:t>
            </a:r>
            <a:r>
              <a:rPr lang="en-US" u="sng" dirty="0"/>
              <a:t>can be the right way to go </a:t>
            </a:r>
            <a:r>
              <a:rPr lang="en-US" dirty="0"/>
              <a:t>for some (some duties performed by entities with appropriate/</a:t>
            </a:r>
            <a:r>
              <a:rPr lang="en-US" u="sng" dirty="0"/>
              <a:t>unavailable expertise </a:t>
            </a:r>
            <a:r>
              <a:rPr lang="en-US" dirty="0"/>
              <a:t>among owners for example) here are it’s realities: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u="sng" dirty="0"/>
              <a:t>Costs Property </a:t>
            </a:r>
            <a:r>
              <a:rPr lang="en-US" u="sng" dirty="0" err="1"/>
              <a:t>Mgt</a:t>
            </a:r>
            <a:r>
              <a:rPr lang="en-US" u="sng" dirty="0"/>
              <a:t> ADD</a:t>
            </a:r>
            <a:r>
              <a:rPr lang="en-US" dirty="0"/>
              <a:t>, are on top off, costs to complete HOA work (paid vs volunteer workers)   </a:t>
            </a:r>
            <a:r>
              <a:rPr lang="en-US" b="1" u="sng" dirty="0"/>
              <a:t>General RANGE 20-50/mo.</a:t>
            </a:r>
          </a:p>
          <a:p>
            <a:pPr marL="171450" indent="-171450">
              <a:buFontTx/>
              <a:buChar char="-"/>
            </a:pPr>
            <a:r>
              <a:rPr lang="en-US" dirty="0"/>
              <a:t>Cost </a:t>
            </a:r>
            <a:r>
              <a:rPr lang="en-US" b="1" dirty="0"/>
              <a:t>dependent upon work shifted </a:t>
            </a:r>
            <a:r>
              <a:rPr lang="en-US" dirty="0"/>
              <a:t>to them (general RANGE $20-$50/</a:t>
            </a:r>
            <a:r>
              <a:rPr lang="en-US" dirty="0" err="1"/>
              <a:t>mo</a:t>
            </a:r>
            <a:r>
              <a:rPr lang="en-US" dirty="0"/>
              <a:t>/owner</a:t>
            </a:r>
            <a:r>
              <a:rPr lang="en-US" b="1" dirty="0"/>
              <a:t>…$240 increase in dues </a:t>
            </a:r>
            <a:r>
              <a:rPr lang="en-US" b="1" u="sng" dirty="0"/>
              <a:t>minimum</a:t>
            </a:r>
            <a:r>
              <a:rPr lang="en-US" u="sng" dirty="0"/>
              <a:t>)</a:t>
            </a:r>
          </a:p>
          <a:p>
            <a:pPr marL="171450" indent="-171450">
              <a:buFontTx/>
              <a:buChar char="-"/>
            </a:pPr>
            <a:r>
              <a:rPr lang="en-US" b="1" u="sng" dirty="0"/>
              <a:t>STILL MUST HAVE A BOARD</a:t>
            </a:r>
          </a:p>
          <a:p>
            <a:pPr lvl="1"/>
            <a:r>
              <a:rPr lang="en-US" dirty="0"/>
              <a:t>-- </a:t>
            </a:r>
            <a:r>
              <a:rPr lang="en-US" u="sng" dirty="0"/>
              <a:t>Owners retain responsibilities and liabilities</a:t>
            </a:r>
          </a:p>
          <a:p>
            <a:pPr lvl="1"/>
            <a:r>
              <a:rPr lang="en-US" dirty="0"/>
              <a:t>-- </a:t>
            </a:r>
            <a:r>
              <a:rPr lang="en-US" u="sng" dirty="0"/>
              <a:t>Property </a:t>
            </a:r>
            <a:r>
              <a:rPr lang="en-US" u="sng" dirty="0" err="1"/>
              <a:t>Mgrs</a:t>
            </a:r>
            <a:r>
              <a:rPr lang="en-US" u="sng" dirty="0"/>
              <a:t> are “employees</a:t>
            </a:r>
            <a:r>
              <a:rPr lang="en-US" dirty="0"/>
              <a:t>” LEGALLY </a:t>
            </a:r>
            <a:r>
              <a:rPr lang="en-US" u="sng" dirty="0"/>
              <a:t>under Board oversight </a:t>
            </a:r>
          </a:p>
          <a:p>
            <a:pPr lvl="1"/>
            <a:r>
              <a:rPr lang="en-US" dirty="0"/>
              <a:t>-- Can be trading “</a:t>
            </a:r>
            <a:r>
              <a:rPr lang="en-US" u="sng" dirty="0"/>
              <a:t>Doing FOR you</a:t>
            </a:r>
            <a:r>
              <a:rPr lang="en-US" dirty="0"/>
              <a:t>” to “</a:t>
            </a:r>
            <a:r>
              <a:rPr lang="en-US" u="sng" dirty="0"/>
              <a:t>Doing TO you</a:t>
            </a:r>
            <a:r>
              <a:rPr lang="en-US" dirty="0"/>
              <a:t>” (example ill owner collections…)</a:t>
            </a:r>
          </a:p>
          <a:p>
            <a:pPr lvl="1"/>
            <a:r>
              <a:rPr lang="en-US" dirty="0"/>
              <a:t>	-- Mistake by some – </a:t>
            </a:r>
            <a:r>
              <a:rPr lang="en-US" u="sng" dirty="0"/>
              <a:t>collect fines</a:t>
            </a:r>
            <a:r>
              <a:rPr lang="en-US" dirty="0"/>
              <a:t> (% to Prop </a:t>
            </a:r>
            <a:r>
              <a:rPr lang="en-US" dirty="0" err="1"/>
              <a:t>Mgt</a:t>
            </a:r>
            <a:r>
              <a:rPr lang="en-US" dirty="0"/>
              <a:t> + pay for time to collect)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u="sng" dirty="0"/>
              <a:t>AS MENTIONED</a:t>
            </a:r>
            <a:r>
              <a:rPr lang="en-US" dirty="0"/>
              <a:t>, </a:t>
            </a:r>
            <a:r>
              <a:rPr lang="en-US" b="1" dirty="0"/>
              <a:t>YOU </a:t>
            </a:r>
            <a:r>
              <a:rPr lang="en-US" b="1" u="sng" dirty="0"/>
              <a:t>SOON WILL SEE HOW THESE EVENTS EFFECT SOME OF OUR EFFORTS </a:t>
            </a:r>
            <a:r>
              <a:rPr lang="en-US" b="1" dirty="0"/>
              <a:t>TO PREPARE FOR THE FUTURE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CE7FB-B815-BE4C-95C6-F74DA31265C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546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CE7FB-B815-BE4C-95C6-F74DA31265C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286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CE7FB-B815-BE4C-95C6-F74DA31265C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932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Let’s start by focusing on our upcoming 2024 budget</a:t>
            </a:r>
            <a:r>
              <a:rPr lang="en-US" dirty="0"/>
              <a:t>, </a:t>
            </a:r>
          </a:p>
          <a:p>
            <a:endParaRPr lang="en-US" dirty="0"/>
          </a:p>
          <a:p>
            <a:r>
              <a:rPr lang="en-US" sz="1600" u="sng" dirty="0"/>
              <a:t>specifically</a:t>
            </a:r>
            <a:r>
              <a:rPr lang="en-US" sz="1600" dirty="0"/>
              <a:t> </a:t>
            </a:r>
            <a:r>
              <a:rPr lang="en-US" sz="1600" b="1" dirty="0"/>
              <a:t>it’s </a:t>
            </a:r>
            <a:r>
              <a:rPr lang="en-US" sz="1600" b="1" u="sng" dirty="0"/>
              <a:t>major expenditure categories</a:t>
            </a:r>
            <a:r>
              <a:rPr lang="en-US" sz="1600" dirty="0"/>
              <a:t>…</a:t>
            </a:r>
          </a:p>
          <a:p>
            <a:endParaRPr lang="en-US" sz="16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CE7FB-B815-BE4C-95C6-F74DA31265C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216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</a:t>
            </a:r>
            <a:r>
              <a:rPr lang="en-US" b="1" u="sng" dirty="0"/>
              <a:t>may find the 5 year projected budget forecast sheet</a:t>
            </a:r>
            <a:r>
              <a:rPr lang="en-US" b="1" dirty="0"/>
              <a:t> </a:t>
            </a:r>
            <a:r>
              <a:rPr lang="en-US" dirty="0"/>
              <a:t>to be </a:t>
            </a:r>
            <a:r>
              <a:rPr lang="en-US" b="1" u="sng" dirty="0"/>
              <a:t>a more comprehensive reference sheet</a:t>
            </a:r>
            <a:r>
              <a:rPr lang="en-US" b="1" dirty="0"/>
              <a:t> </a:t>
            </a:r>
            <a:r>
              <a:rPr lang="en-US" dirty="0"/>
              <a:t>to use in that it includes forecasted expenditures for both 2024 as well as four more additional years all on one sheet…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400" b="1" u="sng" dirty="0"/>
              <a:t>Here is a summary of our projected upcoming year of 2024</a:t>
            </a:r>
            <a:r>
              <a:rPr lang="en-US" dirty="0"/>
              <a:t>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CE7FB-B815-BE4C-95C6-F74DA31265C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72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summary </a:t>
            </a:r>
            <a:r>
              <a:rPr lang="en-US" u="sng" dirty="0"/>
              <a:t>puts a </a:t>
            </a:r>
            <a:r>
              <a:rPr lang="en-US" b="1" u="sng" dirty="0"/>
              <a:t>spotlight</a:t>
            </a:r>
            <a:r>
              <a:rPr lang="en-US" u="sng" dirty="0"/>
              <a:t> </a:t>
            </a:r>
            <a:r>
              <a:rPr lang="en-US" dirty="0"/>
              <a:t>on what our </a:t>
            </a:r>
            <a:r>
              <a:rPr lang="en-US" b="1" u="sng" dirty="0"/>
              <a:t>Major Expense categories</a:t>
            </a:r>
            <a:r>
              <a:rPr lang="en-US" b="1" dirty="0"/>
              <a:t> </a:t>
            </a:r>
            <a:r>
              <a:rPr lang="en-US" dirty="0"/>
              <a:t>have been and are expected to be…</a:t>
            </a:r>
          </a:p>
          <a:p>
            <a:endParaRPr lang="en-US" dirty="0"/>
          </a:p>
          <a:p>
            <a:r>
              <a:rPr lang="en-US" dirty="0"/>
              <a:t>In 2024</a:t>
            </a:r>
          </a:p>
          <a:p>
            <a:r>
              <a:rPr lang="en-US" b="1" dirty="0"/>
              <a:t>Landscaping work</a:t>
            </a:r>
          </a:p>
          <a:p>
            <a:r>
              <a:rPr lang="en-US" b="1" dirty="0"/>
              <a:t>Insurance costs</a:t>
            </a:r>
          </a:p>
          <a:p>
            <a:r>
              <a:rPr lang="en-US" b="1" dirty="0"/>
              <a:t>Detention Pond maintenance</a:t>
            </a:r>
          </a:p>
          <a:p>
            <a:r>
              <a:rPr lang="en-US" b="1" dirty="0"/>
              <a:t>Legal costs</a:t>
            </a:r>
          </a:p>
          <a:p>
            <a:r>
              <a:rPr lang="en-US" b="1" dirty="0"/>
              <a:t>And required Reserve cash                       are expected to be our major expense areas</a:t>
            </a:r>
          </a:p>
          <a:p>
            <a:endParaRPr lang="en-US" dirty="0"/>
          </a:p>
          <a:p>
            <a:r>
              <a:rPr lang="en-US" dirty="0"/>
              <a:t>Together they </a:t>
            </a:r>
            <a:r>
              <a:rPr lang="en-US" b="1" u="sng" dirty="0"/>
              <a:t>predominate</a:t>
            </a:r>
            <a:r>
              <a:rPr lang="en-US" dirty="0"/>
              <a:t>ly determine </a:t>
            </a:r>
            <a:r>
              <a:rPr lang="en-US" b="1" u="sng" dirty="0"/>
              <a:t>how much we will need to</a:t>
            </a:r>
            <a:r>
              <a:rPr lang="en-US" u="sng" dirty="0"/>
              <a:t> </a:t>
            </a:r>
            <a:r>
              <a:rPr lang="en-US" dirty="0"/>
              <a:t>adequately </a:t>
            </a:r>
            <a:r>
              <a:rPr lang="en-US" b="1" u="sng" dirty="0"/>
              <a:t>cover</a:t>
            </a:r>
            <a:r>
              <a:rPr lang="en-US" dirty="0"/>
              <a:t> our Association’s </a:t>
            </a:r>
            <a:r>
              <a:rPr lang="en-US" b="1" u="sng" dirty="0"/>
              <a:t>responsibilities</a:t>
            </a:r>
          </a:p>
          <a:p>
            <a:endParaRPr lang="en-US" dirty="0"/>
          </a:p>
          <a:p>
            <a:r>
              <a:rPr lang="en-US" dirty="0"/>
              <a:t>So </a:t>
            </a:r>
            <a:r>
              <a:rPr lang="en-US" b="1" u="sng" dirty="0"/>
              <a:t>how</a:t>
            </a:r>
            <a:r>
              <a:rPr lang="en-US" dirty="0"/>
              <a:t> are </a:t>
            </a:r>
            <a:r>
              <a:rPr lang="en-US" b="1" u="sng" dirty="0"/>
              <a:t>these amounts determined </a:t>
            </a:r>
            <a:r>
              <a:rPr lang="en-US" dirty="0"/>
              <a:t>and how have they </a:t>
            </a:r>
            <a:r>
              <a:rPr lang="en-US" b="1" u="sng" dirty="0"/>
              <a:t>and</a:t>
            </a:r>
            <a:r>
              <a:rPr lang="en-US" dirty="0"/>
              <a:t> are they </a:t>
            </a:r>
            <a:r>
              <a:rPr lang="en-US" b="1" u="sng" dirty="0"/>
              <a:t>projected</a:t>
            </a:r>
            <a:r>
              <a:rPr lang="en-US" dirty="0"/>
              <a:t> to increased over the years?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CE7FB-B815-BE4C-95C6-F74DA31265C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709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u="sng" dirty="0"/>
              <a:t>Here</a:t>
            </a:r>
            <a:r>
              <a:rPr lang="en-US" sz="1600" dirty="0"/>
              <a:t> is a layout of Association </a:t>
            </a:r>
            <a:r>
              <a:rPr lang="en-US" sz="1600" b="1" u="sng" dirty="0"/>
              <a:t>dues</a:t>
            </a:r>
            <a:r>
              <a:rPr lang="en-US" sz="1600" dirty="0"/>
              <a:t> amounts </a:t>
            </a:r>
            <a:r>
              <a:rPr lang="en-US" sz="1600" b="1" u="sng" dirty="0"/>
              <a:t>since 2018 </a:t>
            </a:r>
            <a:r>
              <a:rPr lang="en-US" sz="1600" dirty="0"/>
              <a:t>to now</a:t>
            </a:r>
          </a:p>
          <a:p>
            <a:endParaRPr lang="en-US" dirty="0"/>
          </a:p>
          <a:p>
            <a:r>
              <a:rPr lang="en-US" sz="1600" b="1" u="sng" dirty="0"/>
              <a:t>One of</a:t>
            </a:r>
            <a:r>
              <a:rPr lang="en-US" sz="1600" dirty="0"/>
              <a:t>, and definitely </a:t>
            </a:r>
            <a:r>
              <a:rPr lang="en-US" sz="1600" b="1" u="sng" dirty="0"/>
              <a:t>a principle reason</a:t>
            </a:r>
            <a:r>
              <a:rPr lang="en-US" sz="1600" b="1" dirty="0"/>
              <a:t> </a:t>
            </a:r>
            <a:r>
              <a:rPr lang="en-US" sz="1600" dirty="0"/>
              <a:t>for </a:t>
            </a:r>
            <a:r>
              <a:rPr lang="en-US" sz="1600" b="1" u="sng" dirty="0"/>
              <a:t>increased costs</a:t>
            </a:r>
            <a:r>
              <a:rPr lang="en-US" sz="1600" b="1" dirty="0"/>
              <a:t> </a:t>
            </a:r>
            <a:r>
              <a:rPr lang="en-US" sz="1600" dirty="0"/>
              <a:t>for </a:t>
            </a:r>
            <a:r>
              <a:rPr lang="en-US" sz="1600" b="1" u="sng" dirty="0"/>
              <a:t>now and next 5 years </a:t>
            </a:r>
            <a:r>
              <a:rPr lang="en-US" sz="1600" dirty="0"/>
              <a:t>is… </a:t>
            </a:r>
          </a:p>
          <a:p>
            <a:endParaRPr lang="en-US" sz="1600" b="1" u="sng" dirty="0">
              <a:solidFill>
                <a:srgbClr val="FF0000"/>
              </a:solidFill>
            </a:endParaRPr>
          </a:p>
          <a:p>
            <a:r>
              <a:rPr lang="en-US" sz="1600" b="1" u="sng" dirty="0">
                <a:solidFill>
                  <a:srgbClr val="FF0000"/>
                </a:solidFill>
              </a:rPr>
              <a:t>INFLATION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600" b="1" dirty="0"/>
              <a:t>SO LET’S TALK ABOUT THAT FIRST</a:t>
            </a:r>
            <a:r>
              <a:rPr lang="en-US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CE7FB-B815-BE4C-95C6-F74DA31265C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65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01337" y="3280817"/>
            <a:ext cx="7328263" cy="3022011"/>
          </a:xfrm>
        </p:spPr>
        <p:txBody>
          <a:bodyPr/>
          <a:lstStyle/>
          <a:p>
            <a:r>
              <a:rPr lang="en-US" b="1" u="sng" dirty="0"/>
              <a:t>Steve Jolly</a:t>
            </a:r>
          </a:p>
          <a:p>
            <a:endParaRPr lang="en-US" dirty="0"/>
          </a:p>
          <a:p>
            <a:r>
              <a:rPr lang="en-US" dirty="0"/>
              <a:t>So before he can get out of the room, let’s quickly complete this meeting’s vote to elect him to his new position…</a:t>
            </a:r>
          </a:p>
          <a:p>
            <a:endParaRPr lang="en-US" dirty="0"/>
          </a:p>
          <a:p>
            <a:r>
              <a:rPr lang="en-US" dirty="0"/>
              <a:t>First, are there any </a:t>
            </a:r>
            <a:r>
              <a:rPr lang="en-US" b="1" u="sng" dirty="0"/>
              <a:t>other nominations for the position of Board President?</a:t>
            </a:r>
          </a:p>
          <a:p>
            <a:endParaRPr lang="en-US" dirty="0"/>
          </a:p>
          <a:p>
            <a:r>
              <a:rPr lang="en-US" dirty="0"/>
              <a:t>Nominations, seconds, discussion, vote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I should have mentioned that </a:t>
            </a:r>
            <a:r>
              <a:rPr lang="en-US" b="1" dirty="0"/>
              <a:t>no</a:t>
            </a:r>
            <a:r>
              <a:rPr lang="en-US" dirty="0"/>
              <a:t>ne of the </a:t>
            </a:r>
            <a:r>
              <a:rPr lang="en-US" b="1" dirty="0"/>
              <a:t>terms</a:t>
            </a:r>
            <a:r>
              <a:rPr lang="en-US" dirty="0"/>
              <a:t> of our other Board members </a:t>
            </a:r>
            <a:r>
              <a:rPr lang="en-US" b="1" dirty="0"/>
              <a:t>have elapsed so no votes needed </a:t>
            </a:r>
            <a:r>
              <a:rPr lang="en-US" dirty="0"/>
              <a:t>there and that the incumbent for </a:t>
            </a:r>
            <a:r>
              <a:rPr lang="en-US" b="1" dirty="0"/>
              <a:t>the Talon Court Board position </a:t>
            </a:r>
            <a:r>
              <a:rPr lang="en-US" dirty="0"/>
              <a:t>is one </a:t>
            </a:r>
            <a:r>
              <a:rPr lang="en-US" b="1" dirty="0"/>
              <a:t>decided by the Talon Court Association Board </a:t>
            </a:r>
            <a:r>
              <a:rPr lang="en-US" dirty="0"/>
              <a:t>(Wayne Salazar selected)</a:t>
            </a:r>
          </a:p>
          <a:p>
            <a:endParaRPr lang="en-US" dirty="0"/>
          </a:p>
          <a:p>
            <a:r>
              <a:rPr lang="en-US" dirty="0"/>
              <a:t>Okay, </a:t>
            </a:r>
            <a:r>
              <a:rPr lang="en-US" b="1" u="sng" dirty="0"/>
              <a:t>before we begin </a:t>
            </a:r>
            <a:r>
              <a:rPr lang="en-US" dirty="0"/>
              <a:t>with tonight’s </a:t>
            </a:r>
            <a:r>
              <a:rPr lang="en-US" b="1" u="sng" dirty="0"/>
              <a:t>presentation</a:t>
            </a:r>
            <a:r>
              <a:rPr lang="en-US" dirty="0"/>
              <a:t> I always </a:t>
            </a:r>
            <a:r>
              <a:rPr lang="en-US" b="1" u="sng" dirty="0"/>
              <a:t>like to review why the Eagle Crest Community Association exists in the first place…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CE7FB-B815-BE4C-95C6-F74DA31265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350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3300412"/>
            <a:ext cx="7315200" cy="329633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CE7FB-B815-BE4C-95C6-F74DA31265CB}" type="slidenum">
              <a:rPr lang="en-US" smtClean="0"/>
              <a:t>40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D450D2-E609-5844-81E8-29F0BE42D02E}"/>
              </a:ext>
            </a:extLst>
          </p:cNvPr>
          <p:cNvSpPr txBox="1"/>
          <p:nvPr/>
        </p:nvSpPr>
        <p:spPr>
          <a:xfrm>
            <a:off x="783771" y="3103126"/>
            <a:ext cx="775280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“WHAT EFFECT HAS INFLATION </a:t>
            </a:r>
            <a:r>
              <a:rPr lang="en-US" sz="1200" b="1" u="sng" dirty="0"/>
              <a:t>HAD</a:t>
            </a:r>
            <a:r>
              <a:rPr lang="en-US" sz="1200" b="1" dirty="0"/>
              <a:t> ON US?”</a:t>
            </a:r>
          </a:p>
          <a:p>
            <a:endParaRPr lang="en-US" sz="1200" dirty="0"/>
          </a:p>
          <a:p>
            <a:r>
              <a:rPr lang="en-US" sz="1200" dirty="0"/>
              <a:t>Here is the U.S. </a:t>
            </a:r>
            <a:r>
              <a:rPr lang="en-US" sz="1200" b="1" u="sng" dirty="0"/>
              <a:t>Government’s</a:t>
            </a:r>
            <a:r>
              <a:rPr lang="en-US" sz="1200" u="sng" dirty="0"/>
              <a:t> listing </a:t>
            </a:r>
            <a:r>
              <a:rPr lang="en-US" sz="1200" dirty="0"/>
              <a:t>of the level of </a:t>
            </a:r>
            <a:r>
              <a:rPr lang="en-US" sz="1200" b="1" u="sng" dirty="0"/>
              <a:t>inflation</a:t>
            </a:r>
            <a:r>
              <a:rPr lang="en-US" sz="1200" dirty="0"/>
              <a:t>…</a:t>
            </a:r>
            <a:r>
              <a:rPr lang="en-US" sz="1200" b="1" dirty="0"/>
              <a:t>measures</a:t>
            </a:r>
            <a:r>
              <a:rPr lang="en-US" sz="1200" dirty="0"/>
              <a:t> that many typically go to to determine how much </a:t>
            </a:r>
            <a:r>
              <a:rPr lang="en-US" sz="1200" b="1" u="sng" dirty="0"/>
              <a:t>“everything” </a:t>
            </a:r>
            <a:r>
              <a:rPr lang="en-US" sz="1200" dirty="0"/>
              <a:t>and let me </a:t>
            </a:r>
            <a:r>
              <a:rPr lang="en-US" sz="1200" b="1" dirty="0"/>
              <a:t>emphasize</a:t>
            </a:r>
            <a:r>
              <a:rPr lang="en-US" sz="1200" dirty="0"/>
              <a:t> the word “everything”, has increased over the past 5 years…</a:t>
            </a:r>
            <a:r>
              <a:rPr lang="en-US" sz="1200" b="1" u="sng" dirty="0"/>
              <a:t>compounded its 25%</a:t>
            </a:r>
          </a:p>
          <a:p>
            <a:r>
              <a:rPr lang="en-US" sz="1200" dirty="0"/>
              <a:t>So its all taken care of for us, add 25%, </a:t>
            </a:r>
            <a:r>
              <a:rPr lang="en-US" sz="1200" b="1" dirty="0"/>
              <a:t>make our dues $250 a month and we are done</a:t>
            </a:r>
            <a:r>
              <a:rPr lang="en-US" sz="1200" dirty="0"/>
              <a:t>… </a:t>
            </a:r>
          </a:p>
          <a:p>
            <a:r>
              <a:rPr lang="en-US" sz="1200" b="1" u="sng" dirty="0">
                <a:solidFill>
                  <a:srgbClr val="FF0000"/>
                </a:solidFill>
              </a:rPr>
              <a:t>JUST A FEW PROBLEMS WITH THAT APPROACH</a:t>
            </a:r>
          </a:p>
          <a:p>
            <a:pPr algn="ctr"/>
            <a:r>
              <a:rPr lang="en-US" sz="1200" b="1" dirty="0"/>
              <a:t>Ford F-150 XL </a:t>
            </a:r>
            <a:r>
              <a:rPr lang="en-US" sz="1200" dirty="0"/>
              <a:t>(most sold) </a:t>
            </a:r>
            <a:r>
              <a:rPr lang="en-US" sz="1200" b="1" dirty="0"/>
              <a:t>47-52% ?</a:t>
            </a:r>
          </a:p>
          <a:p>
            <a:pPr algn="ctr"/>
            <a:r>
              <a:rPr lang="en-US" sz="1200" b="1" dirty="0"/>
              <a:t>Gasoline WA </a:t>
            </a:r>
            <a:r>
              <a:rPr lang="en-US" sz="1200" dirty="0"/>
              <a:t>State  Begin 2019 2.916   </a:t>
            </a:r>
            <a:r>
              <a:rPr lang="en-US" sz="1200" b="1" dirty="0"/>
              <a:t>End 2023  </a:t>
            </a:r>
            <a:r>
              <a:rPr lang="en-US" sz="1200" dirty="0"/>
              <a:t>4.174      </a:t>
            </a:r>
            <a:r>
              <a:rPr lang="en-US" sz="1200" b="1" dirty="0"/>
              <a:t>43% ?   volatile</a:t>
            </a:r>
          </a:p>
          <a:p>
            <a:pPr algn="ctr"/>
            <a:r>
              <a:rPr lang="en-US" sz="1200" dirty="0"/>
              <a:t>(all grades conventional retail gas)</a:t>
            </a:r>
          </a:p>
          <a:p>
            <a:r>
              <a:rPr lang="en-US" sz="1200" dirty="0"/>
              <a:t> </a:t>
            </a:r>
          </a:p>
          <a:p>
            <a:r>
              <a:rPr lang="en-US" sz="1200" b="1" u="sng" dirty="0"/>
              <a:t>Groceries up 27.5% </a:t>
            </a:r>
            <a:r>
              <a:rPr lang="en-US" sz="1200" dirty="0"/>
              <a:t>vice 25% (</a:t>
            </a:r>
            <a:r>
              <a:rPr lang="en-US" sz="1200" u="sng" dirty="0"/>
              <a:t>doesn’t seem like much </a:t>
            </a:r>
            <a:r>
              <a:rPr lang="en-US" sz="1200" dirty="0"/>
              <a:t>but if you are given the 25% increase in costs ahead of time, </a:t>
            </a:r>
            <a:r>
              <a:rPr lang="en-US" sz="1200" u="sng" dirty="0"/>
              <a:t>put it in a cookie jar </a:t>
            </a:r>
            <a:r>
              <a:rPr lang="en-US" sz="1200" dirty="0"/>
              <a:t>and buy the same food each year exactly…you will </a:t>
            </a:r>
            <a:r>
              <a:rPr lang="en-US" sz="1200" b="1" u="sng" dirty="0"/>
              <a:t>run out of food money mid-2023</a:t>
            </a:r>
            <a:r>
              <a:rPr lang="en-US" sz="1200" dirty="0"/>
              <a:t>)</a:t>
            </a:r>
          </a:p>
          <a:p>
            <a:r>
              <a:rPr lang="en-US" sz="1200" dirty="0"/>
              <a:t> </a:t>
            </a:r>
          </a:p>
          <a:p>
            <a:r>
              <a:rPr lang="en-US" sz="1400" dirty="0"/>
              <a:t>KEY…</a:t>
            </a:r>
            <a:r>
              <a:rPr lang="en-US" sz="1400" b="1" dirty="0"/>
              <a:t>it’s what WE BUY that counts</a:t>
            </a:r>
          </a:p>
          <a:p>
            <a:r>
              <a:rPr lang="en-US" sz="1200" b="1" dirty="0"/>
              <a:t>But we</a:t>
            </a:r>
            <a:r>
              <a:rPr lang="en-US" sz="1200" dirty="0"/>
              <a:t>, the Association</a:t>
            </a:r>
            <a:r>
              <a:rPr lang="en-US" sz="1200" b="1" dirty="0"/>
              <a:t>, aren’t buying F-150’s or gasoline or groceries</a:t>
            </a:r>
            <a:r>
              <a:rPr lang="en-US" sz="1200" dirty="0"/>
              <a:t>, so it makes sense to </a:t>
            </a:r>
            <a:r>
              <a:rPr lang="en-US" sz="1200" b="1" dirty="0"/>
              <a:t>base our predictions </a:t>
            </a:r>
            <a:r>
              <a:rPr lang="en-US" sz="1200" dirty="0"/>
              <a:t>of future costs </a:t>
            </a:r>
            <a:r>
              <a:rPr lang="en-US" sz="1200" b="1" dirty="0"/>
              <a:t>on what we do buy</a:t>
            </a:r>
            <a:r>
              <a:rPr lang="en-US" sz="1200" dirty="0"/>
              <a:t>…</a:t>
            </a:r>
          </a:p>
          <a:p>
            <a:r>
              <a:rPr lang="en-US" sz="1200" dirty="0"/>
              <a:t> </a:t>
            </a:r>
          </a:p>
          <a:p>
            <a:r>
              <a:rPr lang="en-US" sz="1200" dirty="0"/>
              <a:t>I mentioned that </a:t>
            </a:r>
            <a:r>
              <a:rPr lang="en-US" sz="1200" b="1" dirty="0"/>
              <a:t>groceries </a:t>
            </a:r>
            <a:r>
              <a:rPr lang="en-US" sz="1200" dirty="0"/>
              <a:t>are </a:t>
            </a:r>
            <a:r>
              <a:rPr lang="en-US" sz="1200" b="1" dirty="0"/>
              <a:t>up 27.5 </a:t>
            </a:r>
            <a:r>
              <a:rPr lang="en-US" sz="1200" u="sng" dirty="0"/>
              <a:t>BUT</a:t>
            </a:r>
            <a:r>
              <a:rPr lang="en-US" sz="1200" dirty="0"/>
              <a:t> </a:t>
            </a:r>
            <a:r>
              <a:rPr lang="en-US" sz="1200" b="1" dirty="0"/>
              <a:t>fast food </a:t>
            </a:r>
            <a:r>
              <a:rPr lang="en-US" sz="1200" dirty="0"/>
              <a:t>costs were up </a:t>
            </a:r>
            <a:r>
              <a:rPr lang="en-US" sz="1200" b="1" dirty="0"/>
              <a:t>twice that </a:t>
            </a:r>
            <a:r>
              <a:rPr lang="en-US" sz="1200" dirty="0"/>
              <a:t>in 2023???  </a:t>
            </a:r>
            <a:r>
              <a:rPr lang="en-US" sz="1200" b="1" dirty="0"/>
              <a:t>Why?</a:t>
            </a:r>
            <a:r>
              <a:rPr lang="en-US" sz="1200" dirty="0"/>
              <a:t>    </a:t>
            </a:r>
            <a:r>
              <a:rPr lang="en-US" sz="1600" b="1" u="sng" dirty="0">
                <a:solidFill>
                  <a:srgbClr val="FF0000"/>
                </a:solidFill>
              </a:rPr>
              <a:t>LABOR</a:t>
            </a:r>
            <a:endParaRPr lang="en-US" sz="1600" u="sng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3933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3300412"/>
            <a:ext cx="7315200" cy="3213497"/>
          </a:xfrm>
        </p:spPr>
        <p:txBody>
          <a:bodyPr/>
          <a:lstStyle/>
          <a:p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CE7FB-B815-BE4C-95C6-F74DA31265CB}" type="slidenum">
              <a:rPr lang="en-US" smtClean="0"/>
              <a:t>41</a:t>
            </a:fld>
            <a:endParaRPr lang="en-US"/>
          </a:p>
        </p:txBody>
      </p:sp>
      <p:sp>
        <p:nvSpPr>
          <p:cNvPr id="5" name="Notes Placeholder 2">
            <a:extLst>
              <a:ext uri="{FF2B5EF4-FFF2-40B4-BE49-F238E27FC236}">
                <a16:creationId xmlns:a16="http://schemas.microsoft.com/office/drawing/2014/main" id="{95BE77B5-D98D-8F40-990E-4E41411275DE}"/>
              </a:ext>
            </a:extLst>
          </p:cNvPr>
          <p:cNvSpPr txBox="1">
            <a:spLocks/>
          </p:cNvSpPr>
          <p:nvPr/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So let’s </a:t>
            </a:r>
            <a:r>
              <a:rPr lang="en-US" sz="1400" b="1" dirty="0"/>
              <a:t>concentrate on big items our Association is needing to pay for </a:t>
            </a:r>
            <a:r>
              <a:rPr lang="en-US" sz="1400" dirty="0"/>
              <a:t>and determine how much they have gone up specifically…</a:t>
            </a:r>
          </a:p>
          <a:p>
            <a:r>
              <a:rPr lang="en-US" sz="1400" dirty="0"/>
              <a:t> </a:t>
            </a:r>
          </a:p>
          <a:p>
            <a:r>
              <a:rPr lang="en-US" sz="1400" b="1" u="sng" dirty="0"/>
              <a:t>Landscaping common areas </a:t>
            </a:r>
            <a:r>
              <a:rPr lang="en-US" sz="1400" dirty="0"/>
              <a:t>and </a:t>
            </a:r>
            <a:r>
              <a:rPr lang="en-US" sz="1400" b="1" u="sng" dirty="0"/>
              <a:t>particularly Pond </a:t>
            </a:r>
            <a:r>
              <a:rPr lang="en-US" sz="1400" dirty="0"/>
              <a:t>Maintenance are </a:t>
            </a:r>
            <a:r>
              <a:rPr lang="en-US" sz="1400" b="1" u="sng" dirty="0"/>
              <a:t>two of our largest </a:t>
            </a:r>
            <a:r>
              <a:rPr lang="en-US" sz="1400" u="sng" dirty="0"/>
              <a:t>expenses</a:t>
            </a:r>
          </a:p>
          <a:p>
            <a:r>
              <a:rPr lang="en-US" sz="1400" dirty="0"/>
              <a:t> </a:t>
            </a:r>
          </a:p>
          <a:p>
            <a:r>
              <a:rPr lang="en-US" sz="1400" dirty="0"/>
              <a:t>What makes up the </a:t>
            </a:r>
            <a:r>
              <a:rPr lang="en-US" sz="1400" b="1" u="sng" dirty="0"/>
              <a:t>lion’s share of cost in those</a:t>
            </a:r>
            <a:r>
              <a:rPr lang="en-US" sz="1400" dirty="0"/>
              <a:t>?  </a:t>
            </a:r>
            <a:r>
              <a:rPr lang="en-US" sz="1400" b="1" dirty="0"/>
              <a:t>LABOR</a:t>
            </a:r>
          </a:p>
          <a:p>
            <a:r>
              <a:rPr lang="en-US" sz="1400" dirty="0"/>
              <a:t> </a:t>
            </a:r>
          </a:p>
          <a:p>
            <a:r>
              <a:rPr lang="en-US" sz="1400" dirty="0"/>
              <a:t>We establish </a:t>
            </a:r>
            <a:r>
              <a:rPr lang="en-US" sz="1400" b="1" u="sng" dirty="0"/>
              <a:t>contracts for labor</a:t>
            </a:r>
            <a:r>
              <a:rPr lang="en-US" sz="1400" b="1" dirty="0"/>
              <a:t> </a:t>
            </a:r>
            <a:r>
              <a:rPr lang="en-US" sz="1400" dirty="0"/>
              <a:t>that have increases </a:t>
            </a:r>
            <a:r>
              <a:rPr lang="en-US" sz="1400" b="1" u="sng" dirty="0"/>
              <a:t>largely based on labor costs</a:t>
            </a:r>
          </a:p>
          <a:p>
            <a:r>
              <a:rPr lang="en-US" sz="1400" dirty="0"/>
              <a:t> </a:t>
            </a:r>
          </a:p>
          <a:p>
            <a:endParaRPr lang="en-US" sz="1400" dirty="0"/>
          </a:p>
          <a:p>
            <a:r>
              <a:rPr lang="en-US" sz="1400" dirty="0"/>
              <a:t> </a:t>
            </a:r>
          </a:p>
          <a:p>
            <a:r>
              <a:rPr lang="en-US" sz="1400" u="sng" dirty="0"/>
              <a:t>Let’s look at </a:t>
            </a:r>
            <a:r>
              <a:rPr lang="en-US" sz="1400" b="1" u="sng" dirty="0"/>
              <a:t>Labor costs over the past five years in Washington State…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4638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This is California’s minimum wage…</a:t>
            </a:r>
            <a:r>
              <a:rPr lang="en-US" sz="1400" b="1" dirty="0"/>
              <a:t>CA minimum up steadily each year</a:t>
            </a:r>
          </a:p>
          <a:p>
            <a:endParaRPr lang="en-US" sz="1400" b="1" dirty="0"/>
          </a:p>
          <a:p>
            <a:r>
              <a:rPr lang="en-US" sz="1400" b="1" u="sng" dirty="0"/>
              <a:t>Why California</a:t>
            </a:r>
            <a:r>
              <a:rPr lang="en-US" sz="1400" b="1" dirty="0"/>
              <a:t>? Because Washington acts like a </a:t>
            </a:r>
            <a:r>
              <a:rPr lang="en-US" sz="1400" b="1" u="sng" dirty="0"/>
              <a:t>little sister to California following </a:t>
            </a:r>
            <a:r>
              <a:rPr lang="en-US" sz="1400" b="1" dirty="0"/>
              <a:t>and staying with Big Sister </a:t>
            </a:r>
            <a:r>
              <a:rPr lang="en-US" sz="1400" b="1" u="sng" dirty="0" err="1"/>
              <a:t>Cally</a:t>
            </a:r>
            <a:r>
              <a:rPr lang="en-US" sz="1400" b="1" dirty="0"/>
              <a:t> on minimum wage</a:t>
            </a:r>
            <a:endParaRPr lang="en-US" sz="1400" dirty="0"/>
          </a:p>
          <a:p>
            <a:endParaRPr lang="en-US" sz="1400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1400" b="1" u="sng" dirty="0"/>
              <a:t>Let me show you what I mean</a:t>
            </a:r>
            <a:r>
              <a:rPr lang="en-US" sz="1400" dirty="0"/>
              <a:t>…Here are </a:t>
            </a:r>
            <a:r>
              <a:rPr lang="en-US" sz="1400" u="sng" dirty="0"/>
              <a:t>Washington’</a:t>
            </a:r>
            <a:r>
              <a:rPr lang="en-US" sz="1400" dirty="0"/>
              <a:t>s last few years of </a:t>
            </a:r>
            <a:r>
              <a:rPr lang="en-US" sz="1400" u="sng" dirty="0"/>
              <a:t>minimum wage levels</a:t>
            </a:r>
            <a:r>
              <a:rPr lang="en-US" sz="1400" dirty="0"/>
              <a:t>…</a:t>
            </a:r>
          </a:p>
          <a:p>
            <a:endParaRPr lang="en-US" sz="1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CE7FB-B815-BE4C-95C6-F74DA31265C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883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05854" y="3300411"/>
            <a:ext cx="7323746" cy="2681645"/>
          </a:xfrm>
        </p:spPr>
        <p:txBody>
          <a:bodyPr/>
          <a:lstStyle/>
          <a:p>
            <a:r>
              <a:rPr lang="en-US" b="1" dirty="0"/>
              <a:t>Watch how WA goes up, then stops for a while, then </a:t>
            </a:r>
            <a:r>
              <a:rPr lang="en-US" b="1" u="sng" dirty="0"/>
              <a:t>catches up to </a:t>
            </a:r>
            <a:r>
              <a:rPr lang="en-US" b="1" u="sng" dirty="0" err="1"/>
              <a:t>Cally</a:t>
            </a:r>
            <a:endParaRPr lang="en-US" b="1" u="sng" dirty="0"/>
          </a:p>
          <a:p>
            <a:endParaRPr lang="en-US" dirty="0"/>
          </a:p>
          <a:p>
            <a:r>
              <a:rPr lang="en-US" b="1" dirty="0"/>
              <a:t>WA increase in Min Wage is </a:t>
            </a:r>
            <a:r>
              <a:rPr lang="en-US" b="1" u="sng" dirty="0"/>
              <a:t>up 41% since 2018</a:t>
            </a:r>
            <a:r>
              <a:rPr lang="en-US" b="1" dirty="0"/>
              <a:t>       </a:t>
            </a:r>
            <a:r>
              <a:rPr lang="en-US" b="1" u="sng" dirty="0"/>
              <a:t>JUST TO CLARIFY</a:t>
            </a:r>
          </a:p>
          <a:p>
            <a:endParaRPr lang="en-US" b="1" dirty="0"/>
          </a:p>
          <a:p>
            <a:r>
              <a:rPr lang="en-US" sz="1600" b="1" dirty="0"/>
              <a:t>The </a:t>
            </a:r>
            <a:r>
              <a:rPr lang="en-US" sz="1600" b="1" u="sng" dirty="0"/>
              <a:t>Minimum Wage sets labor costs</a:t>
            </a:r>
            <a:r>
              <a:rPr lang="en-US" sz="1600" b="1" dirty="0"/>
              <a:t>…</a:t>
            </a:r>
            <a:r>
              <a:rPr lang="en-US" sz="1600" b="1" u="sng" dirty="0"/>
              <a:t>not for JUST the lowest paid </a:t>
            </a:r>
            <a:r>
              <a:rPr lang="en-US" sz="1600" b="1" dirty="0"/>
              <a:t>workers</a:t>
            </a:r>
            <a:endParaRPr lang="en-US" sz="1600" dirty="0"/>
          </a:p>
          <a:p>
            <a:r>
              <a:rPr lang="en-US" sz="1400" b="1" dirty="0"/>
              <a:t>(dishwasher/cook example – min wage acts to push up all hourly wage worker wages)</a:t>
            </a:r>
            <a:endParaRPr lang="en-US" sz="1400" dirty="0"/>
          </a:p>
          <a:p>
            <a:endParaRPr lang="en-US" sz="1400" b="1" dirty="0"/>
          </a:p>
          <a:p>
            <a:endParaRPr lang="en-US" b="1" dirty="0"/>
          </a:p>
          <a:p>
            <a:r>
              <a:rPr lang="en-US" b="1" u="sng" dirty="0">
                <a:solidFill>
                  <a:srgbClr val="FF0000"/>
                </a:solidFill>
              </a:rPr>
              <a:t>NOW</a:t>
            </a:r>
            <a:r>
              <a:rPr lang="en-US" b="1" dirty="0"/>
              <a:t> Board has to do to is determine </a:t>
            </a:r>
            <a:r>
              <a:rPr lang="en-US" b="1" u="sng" dirty="0"/>
              <a:t>what our expenses</a:t>
            </a:r>
            <a:r>
              <a:rPr lang="en-US" b="1" dirty="0"/>
              <a:t> </a:t>
            </a:r>
            <a:r>
              <a:rPr lang="en-US" sz="1600" b="1" dirty="0"/>
              <a:t>“will be” </a:t>
            </a:r>
            <a:r>
              <a:rPr lang="en-US" b="1" u="sng" dirty="0"/>
              <a:t>over the next 5 years</a:t>
            </a:r>
            <a:endParaRPr lang="en-US" u="sng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Would </a:t>
            </a:r>
            <a:r>
              <a:rPr lang="en-US" b="1" u="sng" dirty="0"/>
              <a:t>you guess</a:t>
            </a:r>
            <a:r>
              <a:rPr lang="en-US" b="1" dirty="0"/>
              <a:t> that minimum wage will likely go up over that time?</a:t>
            </a:r>
          </a:p>
          <a:p>
            <a:endParaRPr lang="en-US" b="1" dirty="0"/>
          </a:p>
          <a:p>
            <a:r>
              <a:rPr lang="en-US" b="1" dirty="0"/>
              <a:t>Well, California has provided a pretty good indicator that it will increase…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CE7FB-B815-BE4C-95C6-F74DA31265C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037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In one month, California Min Wage will go up to $20/hour (April 1</a:t>
            </a:r>
            <a:r>
              <a:rPr lang="en-US" sz="1600" b="1" baseline="30000" dirty="0"/>
              <a:t>st</a:t>
            </a:r>
            <a:r>
              <a:rPr lang="en-US" sz="1600" b="1" dirty="0"/>
              <a:t>)</a:t>
            </a:r>
            <a:endParaRPr lang="en-US" sz="1600" dirty="0"/>
          </a:p>
          <a:p>
            <a:r>
              <a:rPr lang="en-US" sz="1600" b="1" dirty="0"/>
              <a:t>Think that Washington will eventually try to catch up?</a:t>
            </a:r>
            <a:endParaRPr lang="en-US" sz="1600" dirty="0"/>
          </a:p>
          <a:p>
            <a:r>
              <a:rPr lang="en-US" sz="1600" b="1" dirty="0"/>
              <a:t> </a:t>
            </a:r>
            <a:endParaRPr lang="en-US" sz="1600" dirty="0"/>
          </a:p>
          <a:p>
            <a:r>
              <a:rPr lang="en-US" sz="1600" b="1" dirty="0"/>
              <a:t>So </a:t>
            </a:r>
            <a:r>
              <a:rPr lang="en-US" sz="1600" b="1" u="sng" dirty="0"/>
              <a:t>starting with a 41% increase </a:t>
            </a:r>
            <a:r>
              <a:rPr lang="en-US" sz="1600" b="1" dirty="0"/>
              <a:t>in what we, our Association has to buy and seeing that </a:t>
            </a:r>
            <a:r>
              <a:rPr lang="en-US" sz="1600" b="1" u="sng" dirty="0"/>
              <a:t>further increases </a:t>
            </a:r>
            <a:r>
              <a:rPr lang="en-US" sz="1600" b="1" dirty="0"/>
              <a:t>are </a:t>
            </a:r>
            <a:r>
              <a:rPr lang="en-US" sz="1600" b="1" u="sng" dirty="0"/>
              <a:t>very likely</a:t>
            </a:r>
          </a:p>
          <a:p>
            <a:endParaRPr lang="en-US" sz="1600" dirty="0"/>
          </a:p>
          <a:p>
            <a:r>
              <a:rPr lang="en-US" sz="1600" b="1" dirty="0"/>
              <a:t>We </a:t>
            </a:r>
            <a:r>
              <a:rPr lang="en-US" sz="1600" b="1" u="sng" dirty="0"/>
              <a:t>have to predict how much money to</a:t>
            </a:r>
            <a:r>
              <a:rPr lang="en-US" sz="1600" b="1" dirty="0"/>
              <a:t> have to </a:t>
            </a:r>
            <a:r>
              <a:rPr lang="en-US" sz="1600" b="1" u="sng" dirty="0"/>
              <a:t>cover</a:t>
            </a:r>
            <a:r>
              <a:rPr lang="en-US" sz="1600" b="1" dirty="0"/>
              <a:t> this cost </a:t>
            </a:r>
            <a:r>
              <a:rPr lang="en-US" sz="1600" b="1" u="sng" dirty="0"/>
              <a:t>AS WELL AS increases</a:t>
            </a:r>
          </a:p>
          <a:p>
            <a:r>
              <a:rPr lang="en-US" sz="1600" b="1" dirty="0"/>
              <a:t> </a:t>
            </a:r>
          </a:p>
          <a:p>
            <a:r>
              <a:rPr lang="en-US" sz="1800" dirty="0"/>
              <a:t>due to any </a:t>
            </a:r>
            <a:r>
              <a:rPr lang="en-US" sz="1800" b="1" u="sng" dirty="0"/>
              <a:t>other factors too</a:t>
            </a:r>
            <a:r>
              <a:rPr lang="en-US" sz="1800" b="1" dirty="0"/>
              <a:t> </a:t>
            </a:r>
            <a:r>
              <a:rPr lang="en-US" sz="1600" b="1" dirty="0"/>
              <a:t>which have been acted to move costs up </a:t>
            </a:r>
            <a:r>
              <a:rPr lang="en-US" sz="1600" b="1" u="sng" dirty="0"/>
              <a:t>such as</a:t>
            </a:r>
            <a:r>
              <a:rPr lang="en-US" sz="1600" b="1" dirty="0"/>
              <a:t>…</a:t>
            </a:r>
            <a:endParaRPr lang="en-US" sz="16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CE7FB-B815-BE4C-95C6-F74DA31265C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218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3300412"/>
            <a:ext cx="7315200" cy="3014930"/>
          </a:xfrm>
        </p:spPr>
        <p:txBody>
          <a:bodyPr/>
          <a:lstStyle/>
          <a:p>
            <a:r>
              <a:rPr lang="en-US" sz="1400" b="1" dirty="0"/>
              <a:t>So </a:t>
            </a:r>
            <a:r>
              <a:rPr lang="en-US" sz="1400" b="1" u="sng" dirty="0"/>
              <a:t>we start with </a:t>
            </a:r>
            <a:r>
              <a:rPr lang="en-US" sz="1400" b="1" dirty="0"/>
              <a:t>at </a:t>
            </a:r>
            <a:r>
              <a:rPr lang="en-US" sz="1400" b="1" u="sng" dirty="0"/>
              <a:t>41% increase JUST IN INFLATION </a:t>
            </a:r>
            <a:r>
              <a:rPr lang="en-US" sz="1400" b="1" dirty="0"/>
              <a:t>and very </a:t>
            </a:r>
            <a:r>
              <a:rPr lang="en-US" sz="1400" b="1" u="sng" dirty="0"/>
              <a:t>likely to grow</a:t>
            </a:r>
          </a:p>
          <a:p>
            <a:endParaRPr lang="en-US" sz="1400" dirty="0"/>
          </a:p>
          <a:p>
            <a:r>
              <a:rPr lang="en-US" sz="1400" b="1" dirty="0"/>
              <a:t>ALSO, </a:t>
            </a:r>
            <a:r>
              <a:rPr lang="en-US" sz="1400" b="1" u="sng" dirty="0"/>
              <a:t>Worker shortages starting 2 years ago</a:t>
            </a:r>
            <a:r>
              <a:rPr lang="en-US" sz="1400" b="1" dirty="0"/>
              <a:t> (have to </a:t>
            </a:r>
            <a:r>
              <a:rPr lang="en-US" sz="1400" b="1" u="sng" dirty="0"/>
              <a:t>pay more to get </a:t>
            </a:r>
            <a:r>
              <a:rPr lang="en-US" sz="1400" b="1" dirty="0"/>
              <a:t>what </a:t>
            </a:r>
            <a:r>
              <a:rPr lang="en-US" sz="1400" b="1" u="sng" dirty="0"/>
              <a:t>workers</a:t>
            </a:r>
            <a:r>
              <a:rPr lang="en-US" sz="1400" b="1" dirty="0"/>
              <a:t> are available), </a:t>
            </a:r>
            <a:endParaRPr lang="en-US" sz="1400" dirty="0"/>
          </a:p>
          <a:p>
            <a:r>
              <a:rPr lang="en-US" sz="1400" b="1" dirty="0"/>
              <a:t> </a:t>
            </a:r>
            <a:endParaRPr lang="en-US" sz="1400" dirty="0"/>
          </a:p>
          <a:p>
            <a:r>
              <a:rPr lang="en-US" sz="1400" b="1" u="sng" dirty="0"/>
              <a:t>Add</a:t>
            </a:r>
            <a:r>
              <a:rPr lang="en-US" sz="1400" b="1" dirty="0"/>
              <a:t> to that the need to cover </a:t>
            </a:r>
            <a:r>
              <a:rPr lang="en-US" sz="1400" b="1" u="sng" dirty="0"/>
              <a:t>changing requirements for pond maintenance </a:t>
            </a:r>
            <a:r>
              <a:rPr lang="en-US" sz="1400" b="1" dirty="0"/>
              <a:t>based on guidance from the City (up stream, down stream, home foundations </a:t>
            </a:r>
            <a:r>
              <a:rPr lang="en-US" sz="1400" b="1" dirty="0" err="1"/>
              <a:t>etc</a:t>
            </a:r>
            <a:r>
              <a:rPr lang="en-US" sz="1400" b="1" dirty="0"/>
              <a:t>), </a:t>
            </a:r>
            <a:endParaRPr lang="en-US" sz="1400" dirty="0"/>
          </a:p>
          <a:p>
            <a:r>
              <a:rPr lang="en-US" sz="1400" b="1" dirty="0"/>
              <a:t> </a:t>
            </a:r>
            <a:endParaRPr lang="en-US" sz="1400" dirty="0"/>
          </a:p>
          <a:p>
            <a:r>
              <a:rPr lang="en-US" sz="1400" b="1" u="sng" dirty="0"/>
              <a:t>and</a:t>
            </a:r>
            <a:r>
              <a:rPr lang="en-US" sz="1400" b="1" dirty="0"/>
              <a:t> </a:t>
            </a:r>
            <a:r>
              <a:rPr lang="en-US" sz="1400" b="1" u="sng" dirty="0"/>
              <a:t>supplies/materials cost increases </a:t>
            </a:r>
            <a:r>
              <a:rPr lang="en-US" sz="1400" b="1" dirty="0"/>
              <a:t>also bring up contract costs</a:t>
            </a:r>
            <a:endParaRPr lang="en-US" sz="1400" dirty="0"/>
          </a:p>
          <a:p>
            <a:r>
              <a:rPr lang="en-US" b="1" dirty="0"/>
              <a:t> </a:t>
            </a:r>
            <a:endParaRPr lang="en-US" dirty="0"/>
          </a:p>
          <a:p>
            <a:endParaRPr lang="en-US" dirty="0"/>
          </a:p>
          <a:p>
            <a:r>
              <a:rPr lang="en-US" dirty="0"/>
              <a:t>Let’s </a:t>
            </a:r>
            <a:r>
              <a:rPr lang="en-US" b="1" u="sng" dirty="0"/>
              <a:t>now </a:t>
            </a:r>
            <a:r>
              <a:rPr lang="en-US" dirty="0"/>
              <a:t>look at a </a:t>
            </a:r>
            <a:r>
              <a:rPr lang="en-US" b="1" u="sng" dirty="0"/>
              <a:t>smaller but significant cost increase </a:t>
            </a:r>
            <a:r>
              <a:rPr lang="en-US" dirty="0"/>
              <a:t>in the area of </a:t>
            </a:r>
            <a:r>
              <a:rPr lang="en-US" b="1" u="sng" dirty="0"/>
              <a:t>liability insurance</a:t>
            </a:r>
            <a:r>
              <a:rPr lang="en-US" dirty="0"/>
              <a:t>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CE7FB-B815-BE4C-95C6-F74DA31265C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56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8250" y="498475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4684" y="2958581"/>
            <a:ext cx="8921931" cy="3557588"/>
          </a:xfrm>
        </p:spPr>
        <p:txBody>
          <a:bodyPr/>
          <a:lstStyle/>
          <a:p>
            <a:r>
              <a:rPr lang="en-US" b="1" dirty="0"/>
              <a:t>For those not familiar with </a:t>
            </a:r>
            <a:r>
              <a:rPr lang="en-US" b="1" u="sng" dirty="0"/>
              <a:t>Liability insurance</a:t>
            </a:r>
            <a:r>
              <a:rPr lang="en-US" b="1" dirty="0"/>
              <a:t>, we have </a:t>
            </a:r>
            <a:r>
              <a:rPr lang="en-US" b="1" u="sng" dirty="0"/>
              <a:t>two types</a:t>
            </a:r>
            <a:endParaRPr lang="en-US" u="sng" dirty="0"/>
          </a:p>
          <a:p>
            <a:r>
              <a:rPr lang="en-US" b="1" u="sng" dirty="0"/>
              <a:t>General </a:t>
            </a:r>
            <a:r>
              <a:rPr lang="en-US" b="1" dirty="0"/>
              <a:t>Liability for common areas</a:t>
            </a:r>
            <a:endParaRPr lang="en-US" dirty="0"/>
          </a:p>
          <a:p>
            <a:r>
              <a:rPr lang="en-US" b="1" u="sng" dirty="0"/>
              <a:t>Directors and Officers </a:t>
            </a:r>
            <a:r>
              <a:rPr lang="en-US" b="1" dirty="0"/>
              <a:t>liability </a:t>
            </a:r>
            <a:endParaRPr lang="en-US" dirty="0"/>
          </a:p>
          <a:p>
            <a:pPr lvl="0"/>
            <a:r>
              <a:rPr lang="en-US" b="1" dirty="0"/>
              <a:t>Our Board of Director volunteers are covered  </a:t>
            </a:r>
            <a:r>
              <a:rPr lang="en-US" b="1" u="sng" dirty="0"/>
              <a:t>(“Indemnified” </a:t>
            </a:r>
            <a:r>
              <a:rPr lang="en-US" b="1" dirty="0"/>
              <a:t>when acting on behalf of the Association)</a:t>
            </a:r>
            <a:endParaRPr lang="en-US" dirty="0"/>
          </a:p>
          <a:p>
            <a:pPr lvl="0"/>
            <a:r>
              <a:rPr lang="en-US" b="1" dirty="0"/>
              <a:t>With the exception of bad acts…theft, purposeful illegal acts      </a:t>
            </a:r>
            <a:r>
              <a:rPr lang="en-US" u="sng" dirty="0">
                <a:solidFill>
                  <a:srgbClr val="FF0000"/>
                </a:solidFill>
              </a:rPr>
              <a:t>indemnify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u="sng" dirty="0"/>
              <a:t>means</a:t>
            </a:r>
            <a:r>
              <a:rPr lang="en-US" dirty="0"/>
              <a:t> compensating a person for damages or losses they have incurred or will incur related to a specified accident, incident, or event.</a:t>
            </a:r>
          </a:p>
          <a:p>
            <a:pPr lvl="0"/>
            <a:endParaRPr lang="en-US" b="1" dirty="0"/>
          </a:p>
          <a:p>
            <a:pPr lvl="0"/>
            <a:r>
              <a:rPr lang="en-US" b="1" dirty="0"/>
              <a:t> </a:t>
            </a:r>
            <a:r>
              <a:rPr lang="en-US" b="1" u="sng" dirty="0"/>
              <a:t>So actually, </a:t>
            </a:r>
            <a:r>
              <a:rPr lang="en-US" b="1" u="sng" dirty="0">
                <a:solidFill>
                  <a:srgbClr val="FF0000"/>
                </a:solidFill>
              </a:rPr>
              <a:t>WE ALL ARE COVERED </a:t>
            </a:r>
            <a:r>
              <a:rPr lang="en-US" b="1" dirty="0"/>
              <a:t>as members/lot owners of the Association</a:t>
            </a:r>
            <a:endParaRPr lang="en-US" dirty="0"/>
          </a:p>
          <a:p>
            <a:pPr lvl="0"/>
            <a:r>
              <a:rPr lang="en-US" b="1" u="sng" dirty="0"/>
              <a:t>$1 million dollars </a:t>
            </a:r>
            <a:r>
              <a:rPr lang="en-US" b="1" dirty="0"/>
              <a:t>is the “minimum” amount (due to recent court expenses and awards)</a:t>
            </a:r>
            <a:endParaRPr lang="en-US" dirty="0"/>
          </a:p>
          <a:p>
            <a:pPr lvl="0"/>
            <a:r>
              <a:rPr lang="en-US" b="1" u="sng" dirty="0">
                <a:solidFill>
                  <a:srgbClr val="FF0000"/>
                </a:solidFill>
              </a:rPr>
              <a:t>Any amount not covered is paid by members of the Association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/>
              <a:t>ie</a:t>
            </a:r>
            <a:r>
              <a:rPr lang="en-US" b="1" dirty="0"/>
              <a:t> if maintained prior years’ $500K of coverage and costs go to $1mil, each owner would have to pay </a:t>
            </a:r>
            <a:r>
              <a:rPr lang="en-US" b="1" u="sng" dirty="0"/>
              <a:t>$8,000</a:t>
            </a:r>
          </a:p>
          <a:p>
            <a:pPr lvl="0"/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b="1" u="sng" dirty="0">
                <a:solidFill>
                  <a:srgbClr val="FF0000"/>
                </a:solidFill>
              </a:rPr>
              <a:t>IMPORTANT ASPECT OF THIS IS </a:t>
            </a:r>
            <a:r>
              <a:rPr lang="en-US" b="1" dirty="0"/>
              <a:t>: Board members </a:t>
            </a:r>
            <a:r>
              <a:rPr lang="en-US" b="1" u="sng" dirty="0"/>
              <a:t>can do everything correctly</a:t>
            </a:r>
            <a:r>
              <a:rPr lang="en-US" b="1" dirty="0"/>
              <a:t>, win in court AND still the </a:t>
            </a:r>
            <a:r>
              <a:rPr lang="en-US" b="1" u="sng" dirty="0"/>
              <a:t>cost of legal proceedings </a:t>
            </a:r>
            <a:r>
              <a:rPr lang="en-US" b="1" dirty="0"/>
              <a:t>have to be covered</a:t>
            </a:r>
            <a:endParaRPr lang="en-US" dirty="0"/>
          </a:p>
          <a:p>
            <a:r>
              <a:rPr lang="en-US" b="1" dirty="0"/>
              <a:t> Here is </a:t>
            </a:r>
            <a:r>
              <a:rPr lang="en-US" b="1" u="sng" dirty="0"/>
              <a:t>when the increase in insurance costs occurred</a:t>
            </a:r>
            <a:r>
              <a:rPr lang="en-US" b="1" dirty="0"/>
              <a:t>…timing look familiar? </a:t>
            </a:r>
            <a:r>
              <a:rPr lang="en-US" b="1" u="sng" dirty="0"/>
              <a:t>2022</a:t>
            </a:r>
            <a:r>
              <a:rPr lang="en-US" b="1" dirty="0"/>
              <a:t> when the </a:t>
            </a:r>
            <a:r>
              <a:rPr lang="en-US" b="1" u="sng" dirty="0"/>
              <a:t>condo award </a:t>
            </a:r>
            <a:r>
              <a:rPr lang="en-US" b="1" dirty="0"/>
              <a:t>was decided of </a:t>
            </a:r>
            <a:r>
              <a:rPr lang="en-US" b="1" u="sng" dirty="0"/>
              <a:t>1.02 billion</a:t>
            </a:r>
            <a:endParaRPr lang="en-US" u="sng" dirty="0"/>
          </a:p>
          <a:p>
            <a:r>
              <a:rPr lang="en-US" b="1" dirty="0"/>
              <a:t>The hope is that perhaps in 2 years companies may return, competition may drive coverage costs down but for now liability insurance is </a:t>
            </a:r>
            <a:r>
              <a:rPr lang="en-US" b="1" u="sng" dirty="0"/>
              <a:t>135% higher and climbing </a:t>
            </a:r>
            <a:endParaRPr lang="en-US" u="sng" dirty="0"/>
          </a:p>
          <a:p>
            <a:r>
              <a:rPr lang="en-US" sz="1600" b="1" dirty="0"/>
              <a:t>The are </a:t>
            </a:r>
            <a:r>
              <a:rPr lang="en-US" sz="1600" b="1" u="sng" dirty="0"/>
              <a:t>additional reasons</a:t>
            </a:r>
            <a:r>
              <a:rPr lang="en-US" sz="1600" b="1" dirty="0"/>
              <a:t> other then inflation for a rise in our expenses…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71240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0669" y="3300411"/>
            <a:ext cx="8170817" cy="3113451"/>
          </a:xfrm>
        </p:spPr>
        <p:txBody>
          <a:bodyPr/>
          <a:lstStyle/>
          <a:p>
            <a:r>
              <a:rPr lang="en-US" b="1" dirty="0"/>
              <a:t>Cost of </a:t>
            </a:r>
            <a:r>
              <a:rPr lang="en-US" b="1" u="sng" dirty="0"/>
              <a:t>updating our 30 year old CC&amp;Rs</a:t>
            </a:r>
          </a:p>
          <a:p>
            <a:endParaRPr lang="en-US" dirty="0"/>
          </a:p>
          <a:p>
            <a:r>
              <a:rPr lang="en-US" b="1" dirty="0"/>
              <a:t>	- Failure to </a:t>
            </a:r>
            <a:r>
              <a:rPr lang="en-US" b="1" u="sng" dirty="0"/>
              <a:t>determine</a:t>
            </a:r>
            <a:r>
              <a:rPr lang="en-US" b="1" dirty="0"/>
              <a:t> in advance what may be in our Covenants that are </a:t>
            </a:r>
            <a:r>
              <a:rPr lang="en-US" b="1" u="sng" dirty="0"/>
              <a:t>currently unlawful </a:t>
            </a:r>
            <a:r>
              <a:rPr lang="en-US" sz="1400" b="1" dirty="0"/>
              <a:t>OR</a:t>
            </a:r>
            <a:r>
              <a:rPr lang="en-US" b="1" dirty="0"/>
              <a:t> </a:t>
            </a:r>
            <a:r>
              <a:rPr lang="en-US" b="1" u="sng" dirty="0"/>
              <a:t>not worded sufficiently to allow enforcement </a:t>
            </a:r>
            <a:r>
              <a:rPr lang="en-US" b="1" dirty="0"/>
              <a:t>could cause high court related expenses in the future</a:t>
            </a:r>
          </a:p>
          <a:p>
            <a:endParaRPr lang="en-US" dirty="0"/>
          </a:p>
          <a:p>
            <a:r>
              <a:rPr lang="en-US" b="1" dirty="0"/>
              <a:t>	-- </a:t>
            </a:r>
            <a:r>
              <a:rPr lang="en-US" sz="1600" b="1" dirty="0"/>
              <a:t>Example: Signs restriction</a:t>
            </a:r>
            <a:endParaRPr lang="en-US" sz="1600" dirty="0"/>
          </a:p>
          <a:p>
            <a:r>
              <a:rPr lang="en-US" b="1" dirty="0"/>
              <a:t>	-- </a:t>
            </a:r>
            <a:r>
              <a:rPr lang="en-US" b="1" u="sng" dirty="0"/>
              <a:t>After legal review, revisions, votes by our membership </a:t>
            </a:r>
            <a:r>
              <a:rPr lang="en-US" b="1" dirty="0"/>
              <a:t>we are planning to construct revised </a:t>
            </a:r>
            <a:r>
              <a:rPr lang="en-US" b="1" u="sng" dirty="0"/>
              <a:t>electronic version </a:t>
            </a:r>
            <a:r>
              <a:rPr lang="en-US" b="1" dirty="0"/>
              <a:t>of our CC&amp;Rs and amendments and </a:t>
            </a:r>
            <a:r>
              <a:rPr lang="en-US" b="1" u="sng" dirty="0"/>
              <a:t>provide</a:t>
            </a:r>
            <a:r>
              <a:rPr lang="en-US" b="1" dirty="0"/>
              <a:t> them to our </a:t>
            </a:r>
            <a:r>
              <a:rPr lang="en-US" b="1" u="sng" dirty="0"/>
              <a:t>lot owners for easier reference</a:t>
            </a:r>
            <a:endParaRPr lang="en-US" u="sng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	-- </a:t>
            </a:r>
            <a:r>
              <a:rPr lang="en-US" b="1" u="sng" dirty="0"/>
              <a:t>Legal guidance </a:t>
            </a:r>
            <a:r>
              <a:rPr lang="en-US" b="1" dirty="0"/>
              <a:t>on any challenge or appropriate </a:t>
            </a:r>
            <a:r>
              <a:rPr lang="en-US" b="1" u="sng" dirty="0"/>
              <a:t>administering of fines/liens if and when needed</a:t>
            </a:r>
            <a:endParaRPr lang="en-US" u="sng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	-- Example of specialized </a:t>
            </a:r>
            <a:r>
              <a:rPr lang="en-US" b="1" u="sng" dirty="0"/>
              <a:t>legal cost level </a:t>
            </a:r>
            <a:r>
              <a:rPr lang="en-US" b="1" dirty="0"/>
              <a:t>– 2 hours to become familiar with our CC&amp;Rs and amendments will cost approximately </a:t>
            </a:r>
            <a:r>
              <a:rPr lang="en-US" b="1" u="sng" dirty="0"/>
              <a:t>$1,000</a:t>
            </a:r>
          </a:p>
          <a:p>
            <a:endParaRPr lang="en-US" dirty="0"/>
          </a:p>
          <a:p>
            <a:r>
              <a:rPr lang="en-US" b="1" dirty="0"/>
              <a:t>	-- The Board has located and is enlisting the assistance of a </a:t>
            </a:r>
            <a:r>
              <a:rPr lang="en-US" b="1" u="sng" dirty="0"/>
              <a:t>WA legal firm specializing in HOA law </a:t>
            </a:r>
            <a:r>
              <a:rPr lang="en-US" b="1" dirty="0"/>
              <a:t>(in Lynnwood)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CE7FB-B815-BE4C-95C6-F74DA31265C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4900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One important increase in budget expense involves </a:t>
            </a:r>
            <a:r>
              <a:rPr lang="en-US" sz="1400" b="1" u="sng" dirty="0"/>
              <a:t>RCW reserve requirements</a:t>
            </a:r>
          </a:p>
          <a:p>
            <a:endParaRPr lang="en-US" sz="1400" dirty="0"/>
          </a:p>
          <a:p>
            <a:pPr marL="171450" indent="-171450">
              <a:buFontTx/>
              <a:buChar char="-"/>
            </a:pPr>
            <a:r>
              <a:rPr lang="en-US" sz="1400" b="1" dirty="0"/>
              <a:t>RCW are </a:t>
            </a:r>
            <a:r>
              <a:rPr lang="en-US" sz="1400" b="1" u="sng" dirty="0"/>
              <a:t>Revised Code of Washington</a:t>
            </a:r>
            <a:r>
              <a:rPr lang="en-US" sz="1400" b="1" dirty="0"/>
              <a:t>…basically Washington State law</a:t>
            </a:r>
          </a:p>
          <a:p>
            <a:endParaRPr lang="en-US" sz="1400" dirty="0"/>
          </a:p>
          <a:p>
            <a:pPr marL="171450" indent="-171450">
              <a:buFontTx/>
              <a:buChar char="-"/>
            </a:pPr>
            <a:r>
              <a:rPr lang="en-US" sz="1400" b="1" dirty="0"/>
              <a:t>RCW </a:t>
            </a:r>
            <a:r>
              <a:rPr lang="en-US" sz="1400" b="1" u="sng" dirty="0"/>
              <a:t>directs that reserves </a:t>
            </a:r>
            <a:r>
              <a:rPr lang="en-US" sz="1400" b="1" dirty="0"/>
              <a:t>of cash are to be </a:t>
            </a:r>
            <a:r>
              <a:rPr lang="en-US" sz="1400" b="1" u="sng" dirty="0"/>
              <a:t>maintained for KNOWN longer term expenditures</a:t>
            </a:r>
            <a:r>
              <a:rPr lang="en-US" sz="1400" b="1" dirty="0"/>
              <a:t>, in our case a major </a:t>
            </a:r>
            <a:r>
              <a:rPr lang="en-US" sz="1400" b="1" u="sng" dirty="0"/>
              <a:t>dredging of our pond </a:t>
            </a:r>
            <a:r>
              <a:rPr lang="en-US" sz="1400" b="1" dirty="0"/>
              <a:t>when it becomes necessary AND our replacement of </a:t>
            </a:r>
            <a:r>
              <a:rPr lang="en-US" sz="1400" b="1" u="sng" dirty="0"/>
              <a:t>Mailboxes</a:t>
            </a:r>
          </a:p>
          <a:p>
            <a:endParaRPr lang="en-US" sz="1400" dirty="0"/>
          </a:p>
          <a:p>
            <a:r>
              <a:rPr lang="en-US" sz="1400" b="1" dirty="0"/>
              <a:t>	- We need to put aside cash to cover or help cover the cost of these anticipated projects </a:t>
            </a:r>
            <a:r>
              <a:rPr lang="en-US" sz="1400" b="1" u="sng" dirty="0"/>
              <a:t>SO AS TO PREVENT large SPECIAL ASSESSMENTS</a:t>
            </a:r>
            <a:endParaRPr lang="en-US" sz="1400" u="sng" dirty="0"/>
          </a:p>
          <a:p>
            <a:r>
              <a:rPr lang="en-US" sz="1400" b="1" dirty="0"/>
              <a:t> </a:t>
            </a:r>
            <a:endParaRPr lang="en-US" sz="1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CE7FB-B815-BE4C-95C6-F74DA31265C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9667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87829" y="3300412"/>
            <a:ext cx="7641771" cy="2700338"/>
          </a:xfrm>
        </p:spPr>
        <p:txBody>
          <a:bodyPr/>
          <a:lstStyle/>
          <a:p>
            <a:r>
              <a:rPr lang="en-US" sz="1600" b="1" dirty="0"/>
              <a:t>AS AN “</a:t>
            </a:r>
            <a:r>
              <a:rPr lang="en-US" sz="1600" b="1" u="sng" dirty="0"/>
              <a:t>OH BY THE WAY</a:t>
            </a:r>
            <a:r>
              <a:rPr lang="en-US" sz="1600" b="1" dirty="0"/>
              <a:t>”</a:t>
            </a:r>
            <a:endParaRPr lang="en-US" sz="1600" dirty="0"/>
          </a:p>
          <a:p>
            <a:r>
              <a:rPr lang="en-US" sz="1600" b="1" dirty="0"/>
              <a:t>if Washington DC’s inflation numbers </a:t>
            </a:r>
            <a:r>
              <a:rPr lang="en-US" sz="1600" b="1" u="sng" dirty="0"/>
              <a:t>don’t reflect </a:t>
            </a:r>
            <a:r>
              <a:rPr lang="en-US" sz="1600" b="1" dirty="0"/>
              <a:t>the actual levels of </a:t>
            </a:r>
            <a:r>
              <a:rPr lang="en-US" sz="1600" b="1" u="sng" dirty="0"/>
              <a:t>inflation</a:t>
            </a:r>
            <a:r>
              <a:rPr lang="en-US" sz="1600" b="1" dirty="0"/>
              <a:t> that </a:t>
            </a:r>
            <a:r>
              <a:rPr lang="en-US" sz="1600" b="1" u="sng" dirty="0"/>
              <a:t>most of us are experiencing </a:t>
            </a:r>
            <a:r>
              <a:rPr lang="en-US" sz="1600" b="1" dirty="0"/>
              <a:t>around the country then </a:t>
            </a:r>
            <a:r>
              <a:rPr lang="en-US" sz="1600" b="1" u="sng" dirty="0"/>
              <a:t>what are they useful for??</a:t>
            </a:r>
            <a:endParaRPr lang="en-US" sz="1600" u="sng" dirty="0"/>
          </a:p>
          <a:p>
            <a:r>
              <a:rPr lang="en-US" sz="1600" b="1" dirty="0"/>
              <a:t> </a:t>
            </a:r>
            <a:endParaRPr lang="en-US" sz="1600" dirty="0"/>
          </a:p>
          <a:p>
            <a:r>
              <a:rPr lang="en-US" sz="1600" b="1" u="sng" dirty="0"/>
              <a:t>Paying cost of living adjustments </a:t>
            </a:r>
            <a:r>
              <a:rPr lang="en-US" sz="1600" b="1" dirty="0"/>
              <a:t>- annual increases in govt pensions and social security </a:t>
            </a:r>
            <a:r>
              <a:rPr lang="en-US" sz="1600" b="1" dirty="0" err="1"/>
              <a:t>etc</a:t>
            </a:r>
            <a:r>
              <a:rPr lang="en-US" sz="1600" b="1" dirty="0"/>
              <a:t> </a:t>
            </a:r>
            <a:r>
              <a:rPr lang="en-US" sz="1600" b="1" u="sng" dirty="0"/>
              <a:t>TO KEEP US UP WITH INFLATION…right</a:t>
            </a:r>
            <a:endParaRPr lang="en-US" sz="1600" u="sng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 </a:t>
            </a:r>
          </a:p>
          <a:p>
            <a:pPr algn="ctr"/>
            <a:r>
              <a:rPr lang="en-US" sz="2000" b="1" dirty="0"/>
              <a:t>So with these many things in mind, </a:t>
            </a:r>
            <a:r>
              <a:rPr lang="en-US" sz="2000" b="1" u="sng" dirty="0"/>
              <a:t>here is how we’ve approached our financial planning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CE7FB-B815-BE4C-95C6-F74DA31265C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10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CE7FB-B815-BE4C-95C6-F74DA31265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4924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CE7FB-B815-BE4C-95C6-F74DA31265C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8075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CE7FB-B815-BE4C-95C6-F74DA31265C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9023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CE7FB-B815-BE4C-95C6-F74DA31265C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8155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CE7FB-B815-BE4C-95C6-F74DA31265C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3451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CE7FB-B815-BE4C-95C6-F74DA31265C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7299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CE7FB-B815-BE4C-95C6-F74DA31265C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379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3300412"/>
            <a:ext cx="7315200" cy="3314034"/>
          </a:xfrm>
        </p:spPr>
        <p:txBody>
          <a:bodyPr/>
          <a:lstStyle/>
          <a:p>
            <a:r>
              <a:rPr lang="en-US" sz="1400" dirty="0"/>
              <a:t>So </a:t>
            </a:r>
            <a:r>
              <a:rPr lang="en-US" sz="1400" b="1" u="sng" dirty="0"/>
              <a:t>how</a:t>
            </a:r>
            <a:r>
              <a:rPr lang="en-US" sz="1400" dirty="0"/>
              <a:t> do we, </a:t>
            </a:r>
            <a:r>
              <a:rPr lang="en-US" sz="1400" b="1" u="sng" dirty="0"/>
              <a:t>Eagle Crest stack up with our local area HOA’s</a:t>
            </a:r>
            <a:r>
              <a:rPr lang="en-US" sz="1400" dirty="0"/>
              <a:t>?  </a:t>
            </a:r>
            <a:r>
              <a:rPr lang="en-US" sz="1400" b="1" dirty="0"/>
              <a:t>ONE INDICATOR</a:t>
            </a:r>
          </a:p>
          <a:p>
            <a:endParaRPr lang="en-US" sz="1400" b="1" dirty="0"/>
          </a:p>
          <a:p>
            <a:r>
              <a:rPr lang="en-US" sz="1400" dirty="0"/>
              <a:t>Mike and I 2023 search for new house – La Conner south to South Whidbey</a:t>
            </a:r>
          </a:p>
          <a:p>
            <a:endParaRPr lang="en-US" sz="1400" dirty="0"/>
          </a:p>
          <a:p>
            <a:r>
              <a:rPr lang="en-US" sz="1400" dirty="0"/>
              <a:t>Dozens…12 very seriously researched…11 of 12 had HOA’s</a:t>
            </a:r>
          </a:p>
          <a:p>
            <a:endParaRPr lang="en-US" sz="1400" dirty="0"/>
          </a:p>
          <a:p>
            <a:r>
              <a:rPr lang="en-US" sz="1400" dirty="0"/>
              <a:t>Range of Dues : </a:t>
            </a:r>
            <a:r>
              <a:rPr lang="en-US" sz="1400" b="1" dirty="0"/>
              <a:t>$600/year to $6540/year            </a:t>
            </a:r>
            <a:r>
              <a:rPr lang="en-US" sz="1400" dirty="0"/>
              <a:t>The </a:t>
            </a:r>
            <a:r>
              <a:rPr lang="en-US" sz="1400" b="1" dirty="0"/>
              <a:t>$600 </a:t>
            </a:r>
            <a:r>
              <a:rPr lang="en-US" sz="1400" dirty="0"/>
              <a:t>was for </a:t>
            </a:r>
            <a:r>
              <a:rPr lang="en-US" sz="1400" b="1" dirty="0"/>
              <a:t>new community </a:t>
            </a:r>
            <a:r>
              <a:rPr lang="en-US" sz="1400" dirty="0"/>
              <a:t>– guess by builder for a start – has a </a:t>
            </a:r>
            <a:r>
              <a:rPr lang="en-US" sz="1400" b="1" dirty="0"/>
              <a:t>retention pond and park/kids equipment area</a:t>
            </a:r>
            <a:r>
              <a:rPr lang="en-US" sz="1400" dirty="0"/>
              <a:t>…guarantee it’s going up from $600/year once out of the ”</a:t>
            </a:r>
            <a:r>
              <a:rPr lang="en-US" sz="1400" b="1" dirty="0"/>
              <a:t>contractor phase</a:t>
            </a:r>
            <a:r>
              <a:rPr lang="en-US" sz="1400" dirty="0"/>
              <a:t>”</a:t>
            </a:r>
          </a:p>
          <a:p>
            <a:endParaRPr lang="en-US" sz="1400" dirty="0"/>
          </a:p>
          <a:p>
            <a:r>
              <a:rPr lang="en-US" sz="1400" b="1" dirty="0"/>
              <a:t>Of</a:t>
            </a:r>
            <a:r>
              <a:rPr lang="en-US" sz="1400" dirty="0"/>
              <a:t> the </a:t>
            </a:r>
            <a:r>
              <a:rPr lang="en-US" sz="1400" b="1" dirty="0"/>
              <a:t>dozens of places </a:t>
            </a:r>
            <a:r>
              <a:rPr lang="en-US" sz="1400" dirty="0"/>
              <a:t>we have checked out…</a:t>
            </a:r>
            <a:r>
              <a:rPr lang="en-US" sz="1400" b="1" u="sng" dirty="0"/>
              <a:t>none are as in good a shape as Eagle Crest currently</a:t>
            </a:r>
            <a:r>
              <a:rPr lang="en-US" sz="1400" dirty="0"/>
              <a:t> in terms of </a:t>
            </a:r>
            <a:r>
              <a:rPr lang="en-US" sz="1400" b="1" u="sng" dirty="0"/>
              <a:t>dues, special assessment history/projections or reserves status</a:t>
            </a:r>
          </a:p>
          <a:p>
            <a:endParaRPr lang="en-US" sz="1400" u="sng" dirty="0"/>
          </a:p>
          <a:p>
            <a:pPr algn="ctr"/>
            <a:r>
              <a:rPr lang="en-US" sz="1400" u="sng" dirty="0"/>
              <a:t>ANECDOTAL BUT RECENT, FIRST HAND ANECDOTAL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CE7FB-B815-BE4C-95C6-F74DA31265C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7885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3300411"/>
            <a:ext cx="7315200" cy="2963655"/>
          </a:xfrm>
        </p:spPr>
        <p:txBody>
          <a:bodyPr/>
          <a:lstStyle/>
          <a:p>
            <a:r>
              <a:rPr lang="en-US" sz="1600" b="1" dirty="0"/>
              <a:t>Reminder</a:t>
            </a:r>
            <a:r>
              <a:rPr lang="en-US" sz="1600" dirty="0"/>
              <a:t> – most of what I’ve presented here has been voluntarily accomplished by your neighbors who have graciously donated their time and efforts to help us all…</a:t>
            </a:r>
          </a:p>
          <a:p>
            <a:r>
              <a:rPr lang="en-US" sz="1600" b="1" dirty="0"/>
              <a:t>THANK YOU ALL FOR THAT</a:t>
            </a:r>
            <a:endParaRPr lang="en-US" sz="1600" dirty="0"/>
          </a:p>
          <a:p>
            <a:r>
              <a:rPr lang="en-US" sz="1600" dirty="0"/>
              <a:t> </a:t>
            </a:r>
          </a:p>
          <a:p>
            <a:r>
              <a:rPr lang="en-US" sz="1600" b="1" dirty="0"/>
              <a:t>And</a:t>
            </a:r>
            <a:r>
              <a:rPr lang="en-US" sz="1600" dirty="0"/>
              <a:t> </a:t>
            </a:r>
            <a:r>
              <a:rPr lang="en-US" sz="1600" b="1" dirty="0"/>
              <a:t>again</a:t>
            </a:r>
            <a:r>
              <a:rPr lang="en-US" sz="1600" dirty="0"/>
              <a:t> thanks to </a:t>
            </a:r>
            <a:r>
              <a:rPr lang="en-US" sz="1600" b="1" u="sng" dirty="0"/>
              <a:t>Bryan Stucky </a:t>
            </a:r>
            <a:r>
              <a:rPr lang="en-US" sz="1600" u="sng" dirty="0"/>
              <a:t>and the </a:t>
            </a:r>
            <a:r>
              <a:rPr lang="en-US" sz="1600" u="sng" dirty="0" err="1"/>
              <a:t>Wallin</a:t>
            </a:r>
            <a:r>
              <a:rPr lang="en-US" sz="1600" u="sng" dirty="0"/>
              <a:t>-Stucky Funeral Home Staff </a:t>
            </a:r>
            <a:r>
              <a:rPr lang="en-US" sz="1600" dirty="0"/>
              <a:t>for their </a:t>
            </a:r>
            <a:r>
              <a:rPr lang="en-US" sz="1600" u="sng" dirty="0"/>
              <a:t>kindness</a:t>
            </a:r>
            <a:r>
              <a:rPr lang="en-US" sz="1600" dirty="0"/>
              <a:t> in allowing us to be here </a:t>
            </a:r>
            <a:r>
              <a:rPr lang="en-US" sz="1600" u="sng" dirty="0"/>
              <a:t>this evening</a:t>
            </a:r>
            <a:r>
              <a:rPr lang="en-US" sz="1600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So, on to any questions you may have…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CE7FB-B815-BE4C-95C6-F74DA31265C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793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CE7FB-B815-BE4C-95C6-F74DA31265C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6768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If there is nothing else I’ll adjourn this year’s meeting and invite you to have some </a:t>
            </a:r>
            <a:r>
              <a:rPr lang="en-US" sz="1600" b="1" u="sng" dirty="0"/>
              <a:t>cookies</a:t>
            </a:r>
            <a:r>
              <a:rPr lang="en-US" sz="1600" b="1" dirty="0"/>
              <a:t> before departing. </a:t>
            </a:r>
            <a:endParaRPr lang="en-US" sz="1600" dirty="0"/>
          </a:p>
          <a:p>
            <a:r>
              <a:rPr lang="en-US" sz="1600" b="1" dirty="0"/>
              <a:t> </a:t>
            </a:r>
            <a:endParaRPr lang="en-US" sz="1600" dirty="0"/>
          </a:p>
          <a:p>
            <a:r>
              <a:rPr lang="en-US" sz="1600" b="1" u="sng" dirty="0"/>
              <a:t>Thanks again for coming tonight</a:t>
            </a:r>
            <a:r>
              <a:rPr lang="en-US" sz="1600" b="1" dirty="0"/>
              <a:t>.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CE7FB-B815-BE4C-95C6-F74DA31265C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98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CE7FB-B815-BE4C-95C6-F74DA31265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6671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CE7FB-B815-BE4C-95C6-F74DA31265C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47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CE7FB-B815-BE4C-95C6-F74DA31265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97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CE7FB-B815-BE4C-95C6-F74DA31265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88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01337" y="3300411"/>
            <a:ext cx="7328263" cy="2976291"/>
          </a:xfrm>
        </p:spPr>
        <p:txBody>
          <a:bodyPr/>
          <a:lstStyle/>
          <a:p>
            <a:pPr lvl="0"/>
            <a:r>
              <a:rPr lang="en-US" dirty="0"/>
              <a:t>*In order </a:t>
            </a:r>
            <a:r>
              <a:rPr lang="en-US" u="sng" dirty="0"/>
              <a:t>to gain approval some 30 years ago for construction </a:t>
            </a:r>
            <a:r>
              <a:rPr lang="en-US" dirty="0"/>
              <a:t>on the 63 lots within Eagle Crest, several </a:t>
            </a:r>
            <a:r>
              <a:rPr lang="en-US" u="sng" dirty="0"/>
              <a:t>agreements </a:t>
            </a:r>
            <a:r>
              <a:rPr lang="en-US" dirty="0"/>
              <a:t>had to be made </a:t>
            </a:r>
            <a:r>
              <a:rPr lang="en-US" u="sng" dirty="0"/>
              <a:t>with City, County and State entities</a:t>
            </a:r>
            <a:r>
              <a:rPr lang="en-US" dirty="0"/>
              <a:t>.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*A </a:t>
            </a:r>
            <a:r>
              <a:rPr lang="en-US" b="1" u="sng" dirty="0"/>
              <a:t>description</a:t>
            </a:r>
            <a:r>
              <a:rPr lang="en-US" dirty="0"/>
              <a:t> of what </a:t>
            </a:r>
            <a:r>
              <a:rPr lang="en-US" b="1" dirty="0"/>
              <a:t>type of community Eagle Crest was going to be </a:t>
            </a:r>
            <a:r>
              <a:rPr lang="en-US" dirty="0"/>
              <a:t>had to be presented, including </a:t>
            </a:r>
            <a:r>
              <a:rPr lang="en-US" b="1" dirty="0"/>
              <a:t>layout</a:t>
            </a:r>
            <a:r>
              <a:rPr lang="en-US" dirty="0"/>
              <a:t>, </a:t>
            </a:r>
            <a:r>
              <a:rPr lang="en-US" b="1" dirty="0"/>
              <a:t>construction guidelines</a:t>
            </a:r>
            <a:r>
              <a:rPr lang="en-US" dirty="0"/>
              <a:t>, as well as plans for things such as proper </a:t>
            </a:r>
            <a:r>
              <a:rPr lang="en-US" b="1" dirty="0"/>
              <a:t>drainage and wildlife protection</a:t>
            </a:r>
            <a:r>
              <a:rPr lang="en-US" dirty="0"/>
              <a:t>, and had to be agreed to and </a:t>
            </a:r>
            <a:r>
              <a:rPr lang="en-US" b="1" dirty="0"/>
              <a:t>approved prior to building</a:t>
            </a:r>
            <a:r>
              <a:rPr lang="en-US" dirty="0"/>
              <a:t>…</a:t>
            </a:r>
          </a:p>
          <a:p>
            <a:r>
              <a:rPr lang="en-US" dirty="0"/>
              <a:t>         those agreements as to what Eagle Crest was to become were     </a:t>
            </a:r>
          </a:p>
          <a:p>
            <a:r>
              <a:rPr lang="en-US" dirty="0"/>
              <a:t>         </a:t>
            </a:r>
            <a:r>
              <a:rPr lang="en-US" b="1" u="sng" dirty="0"/>
              <a:t>in large part laid out in our Covenants</a:t>
            </a:r>
            <a:r>
              <a:rPr lang="en-US" dirty="0"/>
              <a:t>…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 *An </a:t>
            </a:r>
            <a:r>
              <a:rPr lang="en-US" b="1" u="sng" dirty="0"/>
              <a:t>Association of Owners </a:t>
            </a:r>
            <a:r>
              <a:rPr lang="en-US" dirty="0"/>
              <a:t>was established </a:t>
            </a:r>
            <a:r>
              <a:rPr lang="en-US" b="1" u="sng" dirty="0"/>
              <a:t>responsible for</a:t>
            </a:r>
            <a:r>
              <a:rPr lang="en-US" b="1" dirty="0"/>
              <a:t> </a:t>
            </a:r>
            <a:r>
              <a:rPr lang="en-US" dirty="0"/>
              <a:t>ensuring </a:t>
            </a:r>
            <a:r>
              <a:rPr lang="en-US" b="1" u="sng" dirty="0"/>
              <a:t>Covenants</a:t>
            </a:r>
            <a:r>
              <a:rPr lang="en-US" dirty="0"/>
              <a:t> would be adhered to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*To carry out </a:t>
            </a:r>
            <a:r>
              <a:rPr lang="en-US" u="sng" dirty="0"/>
              <a:t>owner </a:t>
            </a:r>
            <a:r>
              <a:rPr lang="en-US" b="1" u="sng" dirty="0"/>
              <a:t>oversight, management and execution </a:t>
            </a:r>
            <a:r>
              <a:rPr lang="en-US" dirty="0"/>
              <a:t>of Covenant responsibilities, a </a:t>
            </a:r>
            <a:r>
              <a:rPr lang="en-US" b="1" u="sng" dirty="0"/>
              <a:t>Board of Directors</a:t>
            </a:r>
            <a:r>
              <a:rPr lang="en-US" dirty="0"/>
              <a:t>, made up of lot </a:t>
            </a:r>
            <a:r>
              <a:rPr lang="en-US" b="1" u="sng" dirty="0"/>
              <a:t>owner volunteers</a:t>
            </a:r>
            <a:r>
              <a:rPr lang="en-US" dirty="0"/>
              <a:t>, was established within Covenant guidelines.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*</a:t>
            </a:r>
            <a:r>
              <a:rPr lang="en-US" b="1" u="sng" dirty="0"/>
              <a:t>Committees</a:t>
            </a:r>
            <a:r>
              <a:rPr lang="en-US" dirty="0"/>
              <a:t> were </a:t>
            </a:r>
            <a:r>
              <a:rPr lang="en-US" b="1" u="sng" dirty="0"/>
              <a:t>established</a:t>
            </a:r>
            <a:r>
              <a:rPr lang="en-US" dirty="0"/>
              <a:t> to carry out specific community duties and work on behalf of the Board    </a:t>
            </a:r>
            <a:r>
              <a:rPr lang="en-US" b="1" dirty="0"/>
              <a:t>300K+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CE7FB-B815-BE4C-95C6-F74DA31265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36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1D504-8E65-764B-89DD-3DAF37C93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572EF3-F7EB-484D-9BFF-8702EFFBF9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9CAD8-C7A3-BA46-841E-F6E6A73A2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4C5C-E5E0-9C4E-9D9C-19CC51828E33}" type="datetimeFigureOut">
              <a:rPr lang="en-US" smtClean="0"/>
              <a:t>2/26/24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E9EDE-88C3-8D4E-82AD-237ED5D89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29A34-2209-9E43-851B-CE37B3831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81EB-189B-374D-BB67-383D43605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3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EE017-4262-2447-936E-2D2F72F36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940E9E-BFE9-B44E-964D-54B8F747A5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C972D-4DE3-7B41-9300-A5D5F799F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4C5C-E5E0-9C4E-9D9C-19CC51828E33}" type="datetimeFigureOut">
              <a:rPr lang="en-US" smtClean="0"/>
              <a:t>2/26/24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9388A-4F7F-9D47-BE16-CB9B9234E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0A051-C841-1C4E-8881-EB8546D60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81EB-189B-374D-BB67-383D43605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8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F56D92-EDBB-4E4F-9CD1-BD2AAC54E1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FC1FD-185E-D449-9B50-0F4CAA9983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54346-6DB2-7344-9752-23A4309D9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4C5C-E5E0-9C4E-9D9C-19CC51828E33}" type="datetimeFigureOut">
              <a:rPr lang="en-US" smtClean="0"/>
              <a:t>2/26/24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C014B-93BB-4849-9DBD-49279B946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75931-B371-0F41-9912-82D11A43B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81EB-189B-374D-BB67-383D43605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6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2F0B8-BAD0-084C-B59E-2E3F1A979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C5535-CBB0-214F-A942-774C3A7F6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55DBF-499A-2A4F-9BDF-405310EB9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4C5C-E5E0-9C4E-9D9C-19CC51828E33}" type="datetimeFigureOut">
              <a:rPr lang="en-US" smtClean="0"/>
              <a:t>2/26/24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17692-589C-DE4E-8931-082DFFFDE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19342-2469-2648-A8F1-6F1B7F43E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81EB-189B-374D-BB67-383D43605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2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2A00-C7AF-0446-9B73-FF6F80B85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53E89D-71AD-5541-8A0A-6D0908934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B34D2-DCCC-2644-BA3B-8F356B296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4C5C-E5E0-9C4E-9D9C-19CC51828E33}" type="datetimeFigureOut">
              <a:rPr lang="en-US" smtClean="0"/>
              <a:t>2/26/24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1FAFB-8554-0840-8C68-B3EAA6DD4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F5613-2E1B-594E-BC98-8FC0F4EB9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81EB-189B-374D-BB67-383D43605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2BCA3-990C-D64F-B84F-D818D017F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2A302-ACE2-9346-8844-92CB49C32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B2DD8D-F3DB-DD49-8CC7-752C94845D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2AAB87-C146-0341-8ECD-B44862F8A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4C5C-E5E0-9C4E-9D9C-19CC51828E33}" type="datetimeFigureOut">
              <a:rPr lang="en-US" smtClean="0"/>
              <a:t>2/26/24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9298F1-3358-7840-B213-3B4C6989D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7DCF4A-3D9C-B94A-8668-5D1C83034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81EB-189B-374D-BB67-383D43605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8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8473F-B418-AE48-B41A-6B5C0C917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08C24-A7EB-4A4C-86F1-77B3E500F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D349A7-7716-E04A-8636-4895D9D01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A27BBB-6C26-7C48-A0F8-85A736088C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32D787-C2AF-6A42-8A32-E44B6519EF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8EC092-94E8-C945-99B6-B8CE344EE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4C5C-E5E0-9C4E-9D9C-19CC51828E33}" type="datetimeFigureOut">
              <a:rPr lang="en-US" smtClean="0"/>
              <a:t>2/26/24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1AFAC2-CE04-C342-BAA8-DE4AFFFCA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4A8D45-06FE-0D44-B665-4FBA88A30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81EB-189B-374D-BB67-383D43605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7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C5577-8D76-E741-8FA6-155ACD462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A06F3-BC1C-A549-8BE2-7BEB3A795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4C5C-E5E0-9C4E-9D9C-19CC51828E33}" type="datetimeFigureOut">
              <a:rPr lang="en-US" smtClean="0"/>
              <a:t>2/26/24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34C6C7-EB8C-464D-83BF-76FE83E99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CCEA7-5AE3-E643-9A70-6ECB0228C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81EB-189B-374D-BB67-383D43605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5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B8D5D4-AC6F-C949-AA6B-343DFA635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4C5C-E5E0-9C4E-9D9C-19CC51828E33}" type="datetimeFigureOut">
              <a:rPr lang="en-US" smtClean="0"/>
              <a:t>2/26/24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06810F-4CF1-434F-8C66-2EE1257AE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92380-5547-B44D-98F0-5262B7BD1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81EB-189B-374D-BB67-383D43605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9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73AF6-B376-4C4B-8D3C-A249AC980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2F213-964F-1F40-8087-051E02C48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8D8072-87F3-A841-9E72-AF2E8B4FAF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1066CE-E029-E24D-A6F2-1C3662ABD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4C5C-E5E0-9C4E-9D9C-19CC51828E33}" type="datetimeFigureOut">
              <a:rPr lang="en-US" smtClean="0"/>
              <a:t>2/26/24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B90471-B5CA-8146-AF89-10CC56519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A2BB70-06A3-6041-BC57-ADAA7D2C5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81EB-189B-374D-BB67-383D43605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3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89F6E-8CFF-1240-9290-FFBAD0CFD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8A388C-EDAC-454C-B25E-BFC01C3D64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81F2C-5916-5043-8989-0380ECC11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D94926-00FE-2244-BE1D-54A6D6125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4C5C-E5E0-9C4E-9D9C-19CC51828E33}" type="datetimeFigureOut">
              <a:rPr lang="en-US" smtClean="0"/>
              <a:t>2/26/24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AB8429-A0C3-924C-BE11-0AC13D5E1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A58117-8C80-7241-8DEC-779925A41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81EB-189B-374D-BB67-383D43605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8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505673-AA40-5841-8D05-FD8A3ADB6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3BF824-38E8-B04B-B1A3-B34ECC815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C9C3B-D7F7-AB43-8B26-E411F6B75E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4C5C-E5E0-9C4E-9D9C-19CC51828E33}" type="datetimeFigureOut">
              <a:rPr lang="en-US" smtClean="0"/>
              <a:t>2/26/24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A25E2-5822-C746-9B3C-E4689A93F6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3DEAB-A261-7049-906D-D8F3FF0613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181EB-189B-374D-BB67-383D43605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49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.xlsx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1.xlsx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1C5B8-39B7-674A-A628-0B602671D0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9080" y="675323"/>
            <a:ext cx="9144000" cy="223604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Eagle Crest Community Association Annual Meeting</a:t>
            </a:r>
            <a:br>
              <a:rPr lang="en-US" dirty="0"/>
            </a:b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u="sng" dirty="0">
                <a:solidFill>
                  <a:srgbClr val="FF0000"/>
                </a:solidFill>
              </a:rPr>
              <a:t>photos removed</a:t>
            </a:r>
            <a:r>
              <a:rPr lang="en-US" sz="1400" b="1" dirty="0">
                <a:solidFill>
                  <a:srgbClr val="FF0000"/>
                </a:solidFill>
              </a:rPr>
              <a:t> to permit website presentation)</a:t>
            </a:r>
            <a:br>
              <a:rPr lang="en-US" sz="1400" b="1" dirty="0">
                <a:solidFill>
                  <a:srgbClr val="FF0000"/>
                </a:solidFill>
              </a:rPr>
            </a:br>
            <a:br>
              <a:rPr lang="en-US" sz="1400" b="1" dirty="0">
                <a:solidFill>
                  <a:srgbClr val="FF0000"/>
                </a:solidFill>
              </a:rPr>
            </a:br>
            <a:r>
              <a:rPr lang="en-US" sz="1400" b="1" dirty="0">
                <a:solidFill>
                  <a:srgbClr val="FF0000"/>
                </a:solidFill>
              </a:rPr>
              <a:t>RECOMMEND REVIEW IN “NOTES PAGE” VIEW – INCLUDES SOME PRESENTER NOTES FOR SLIDES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8F79DB-3C7C-354B-9033-2FBA37E68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5168" y="179524"/>
            <a:ext cx="1422400" cy="142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B49C8B-A3FB-1F4A-A308-9A509114B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592" y="183840"/>
            <a:ext cx="1454384" cy="145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2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3DB11-38C5-DE4D-A1F9-B47DDDEA7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/>
          <a:lstStyle/>
          <a:p>
            <a:pPr algn="ctr"/>
            <a:r>
              <a:rPr lang="en-US" b="1"/>
              <a:t>Meeting Topics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6A43C-10B2-BB44-8A02-6F4563ECD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0000"/>
            <a:ext cx="10515600" cy="546946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200" u="sng">
                <a:solidFill>
                  <a:srgbClr val="0070C0"/>
                </a:solidFill>
              </a:rPr>
              <a:t>Committees’ work</a:t>
            </a:r>
            <a:r>
              <a:rPr lang="en-US" sz="3200"/>
              <a:t>:</a:t>
            </a:r>
          </a:p>
          <a:p>
            <a:pPr marL="0" indent="0" algn="ctr">
              <a:buNone/>
            </a:pPr>
            <a:r>
              <a:rPr lang="en-US" sz="3200" i="1">
                <a:solidFill>
                  <a:srgbClr val="0070C0"/>
                </a:solidFill>
              </a:rPr>
              <a:t>Architectural</a:t>
            </a:r>
          </a:p>
          <a:p>
            <a:pPr marL="0" indent="0" algn="ctr">
              <a:buNone/>
            </a:pPr>
            <a:r>
              <a:rPr lang="en-US" sz="3200" i="1">
                <a:solidFill>
                  <a:srgbClr val="0070C0"/>
                </a:solidFill>
              </a:rPr>
              <a:t>Welcome</a:t>
            </a:r>
          </a:p>
          <a:p>
            <a:pPr marL="0" indent="0" algn="ctr">
              <a:buNone/>
            </a:pPr>
            <a:r>
              <a:rPr lang="en-US" sz="3200" i="1">
                <a:solidFill>
                  <a:srgbClr val="0070C0"/>
                </a:solidFill>
              </a:rPr>
              <a:t>IT Support</a:t>
            </a:r>
          </a:p>
          <a:p>
            <a:pPr marL="0" indent="0" algn="ctr">
              <a:buNone/>
            </a:pPr>
            <a:r>
              <a:rPr lang="en-US" sz="3200" i="1">
                <a:solidFill>
                  <a:srgbClr val="0070C0"/>
                </a:solidFill>
              </a:rPr>
              <a:t>Neighborhood Watch</a:t>
            </a:r>
          </a:p>
          <a:p>
            <a:pPr marL="0" indent="0" algn="ctr">
              <a:buNone/>
            </a:pPr>
            <a:r>
              <a:rPr lang="en-US" sz="3200" i="1">
                <a:solidFill>
                  <a:srgbClr val="0070C0"/>
                </a:solidFill>
              </a:rPr>
              <a:t>Landscape</a:t>
            </a:r>
          </a:p>
          <a:p>
            <a:pPr marL="0" indent="0" algn="ctr">
              <a:buNone/>
            </a:pPr>
            <a:r>
              <a:rPr lang="en-US" sz="3200" b="1">
                <a:solidFill>
                  <a:srgbClr val="7030A0"/>
                </a:solidFill>
              </a:rPr>
              <a:t>Board of Directors work</a:t>
            </a:r>
          </a:p>
          <a:p>
            <a:pPr marL="0" indent="0" algn="ctr">
              <a:buNone/>
            </a:pPr>
            <a:r>
              <a:rPr lang="en-US" sz="3200" b="1"/>
              <a:t>Value of Volunteer work</a:t>
            </a:r>
          </a:p>
          <a:p>
            <a:pPr marL="0" indent="0" algn="ctr">
              <a:buNone/>
            </a:pPr>
            <a:r>
              <a:rPr lang="en-US" sz="3200" b="1">
                <a:solidFill>
                  <a:srgbClr val="00B050"/>
                </a:solidFill>
              </a:rPr>
              <a:t>Association Budget/Cost Projections</a:t>
            </a:r>
          </a:p>
          <a:p>
            <a:pPr marL="0" indent="0" algn="ctr">
              <a:buNone/>
            </a:pPr>
            <a:endParaRPr lang="en-US" sz="3200" b="1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3200">
                <a:solidFill>
                  <a:srgbClr val="FF0000"/>
                </a:solidFill>
              </a:rPr>
              <a:t>Questions/Discussions</a:t>
            </a:r>
          </a:p>
        </p:txBody>
      </p:sp>
    </p:spTree>
    <p:extLst>
      <p:ext uri="{BB962C8B-B14F-4D97-AF65-F5344CB8AC3E}">
        <p14:creationId xmlns:p14="http://schemas.microsoft.com/office/powerpoint/2010/main" val="208593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7A160-DE0E-F245-B6CB-DDA4E011B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Architectural</a:t>
            </a:r>
            <a:r>
              <a:rPr lang="en-US"/>
              <a:t>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C719C-E52F-DE42-A234-54890696D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0428"/>
            <a:ext cx="10515600" cy="4726535"/>
          </a:xfrm>
        </p:spPr>
        <p:txBody>
          <a:bodyPr/>
          <a:lstStyle/>
          <a:p>
            <a:r>
              <a:rPr lang="en-US" b="1"/>
              <a:t>Lot improvement info and approvals</a:t>
            </a:r>
          </a:p>
          <a:p>
            <a:r>
              <a:rPr lang="en-US" b="1">
                <a:solidFill>
                  <a:srgbClr val="00B050"/>
                </a:solidFill>
              </a:rPr>
              <a:t>Builder/owner compliance with covenants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79EED3-F549-8641-B752-9886AC6A7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243" y="3175"/>
            <a:ext cx="28067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7A160-DE0E-F245-B6CB-DDA4E011B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80" y="121299"/>
            <a:ext cx="8787038" cy="1229739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Welcome</a:t>
            </a:r>
            <a:r>
              <a:rPr lang="en-US" dirty="0"/>
              <a:t> Committee</a:t>
            </a:r>
            <a:br>
              <a:rPr lang="en-US" dirty="0"/>
            </a:br>
            <a:r>
              <a:rPr lang="en-US" sz="2000" b="1" i="1" dirty="0"/>
              <a:t>Patti and Don Stucky</a:t>
            </a:r>
            <a:endParaRPr lang="en-US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C719C-E52F-DE42-A234-54890696D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0428"/>
            <a:ext cx="10515600" cy="1892847"/>
          </a:xfrm>
        </p:spPr>
        <p:txBody>
          <a:bodyPr/>
          <a:lstStyle/>
          <a:p>
            <a:r>
              <a:rPr lang="en-US" b="1" dirty="0"/>
              <a:t>Welcome new residents</a:t>
            </a:r>
          </a:p>
          <a:p>
            <a:r>
              <a:rPr lang="en-US" b="1" dirty="0">
                <a:solidFill>
                  <a:srgbClr val="00B050"/>
                </a:solidFill>
              </a:rPr>
              <a:t>City and community info</a:t>
            </a:r>
          </a:p>
          <a:p>
            <a:r>
              <a:rPr lang="en-US" b="1" dirty="0"/>
              <a:t>Assistance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02994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08B1C-5459-E645-9A97-93127BCFB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72" y="365125"/>
            <a:ext cx="11254428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Info Technology </a:t>
            </a:r>
            <a:r>
              <a:rPr lang="en-US" dirty="0"/>
              <a:t>Committee</a:t>
            </a:r>
            <a:br>
              <a:rPr lang="en-US" dirty="0"/>
            </a:br>
            <a:r>
              <a:rPr lang="en-US" sz="2400" i="1" dirty="0"/>
              <a:t>Cliff Aaker</a:t>
            </a:r>
            <a:endParaRPr lang="en-US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B05DF7-6E89-A349-84A0-03FE0E0AD3D3}"/>
              </a:ext>
            </a:extLst>
          </p:cNvPr>
          <p:cNvSpPr txBox="1"/>
          <p:nvPr/>
        </p:nvSpPr>
        <p:spPr>
          <a:xfrm>
            <a:off x="874245" y="1998670"/>
            <a:ext cx="106766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/>
              <a:t>Eagle Crest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/>
              <a:t>  </a:t>
            </a:r>
            <a:r>
              <a:rPr lang="en-US" sz="4000" b="1">
                <a:solidFill>
                  <a:srgbClr val="00B050"/>
                </a:solidFill>
              </a:rPr>
              <a:t>Community roster upkeep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/>
              <a:t>  Newsletter/E-Alerts distro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/>
              <a:t>  </a:t>
            </a:r>
            <a:r>
              <a:rPr lang="en-US" sz="4000" b="1">
                <a:solidFill>
                  <a:srgbClr val="00B050"/>
                </a:solidFill>
              </a:rPr>
              <a:t>Email address groupings</a:t>
            </a:r>
          </a:p>
        </p:txBody>
      </p:sp>
    </p:spTree>
    <p:extLst>
      <p:ext uri="{BB962C8B-B14F-4D97-AF65-F5344CB8AC3E}">
        <p14:creationId xmlns:p14="http://schemas.microsoft.com/office/powerpoint/2010/main" val="216865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F3FB3-0AFF-8240-8F5C-D38DB0651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577943" cy="89761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Neighborhood Watch Program</a:t>
            </a:r>
            <a:br>
              <a:rPr lang="en-US" b="1" dirty="0"/>
            </a:br>
            <a:r>
              <a:rPr lang="en-US" sz="2400" i="1" dirty="0"/>
              <a:t>Herm </a:t>
            </a:r>
            <a:r>
              <a:rPr lang="en-US" sz="2400" i="1" dirty="0" err="1"/>
              <a:t>Eerkes</a:t>
            </a:r>
            <a:r>
              <a:rPr lang="en-US" sz="2400" i="1" dirty="0"/>
              <a:t> &amp; Terry Sherman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0BC83-13D3-BC43-B322-5B5259F52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8414"/>
            <a:ext cx="11027228" cy="469108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rgbClr val="00B050"/>
                </a:solidFill>
              </a:rPr>
              <a:t>* Notification/coordinate block captains and call trees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* E-Alerts (originate)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B050"/>
                </a:solidFill>
              </a:rPr>
              <a:t>* Ready to appropriately communicate incidents </a:t>
            </a:r>
            <a:r>
              <a:rPr lang="en-US" sz="3200" b="1" u="sng" dirty="0">
                <a:solidFill>
                  <a:srgbClr val="00B050"/>
                </a:solidFill>
              </a:rPr>
              <a:t>from</a:t>
            </a:r>
            <a:r>
              <a:rPr lang="en-US" sz="3200" b="1" dirty="0">
                <a:solidFill>
                  <a:srgbClr val="00B050"/>
                </a:solidFill>
              </a:rPr>
              <a:t>…</a:t>
            </a:r>
          </a:p>
          <a:p>
            <a:pPr marL="457200" lvl="1" indent="0">
              <a:buNone/>
            </a:pPr>
            <a:r>
              <a:rPr lang="en-US" sz="3200" b="1" dirty="0">
                <a:solidFill>
                  <a:srgbClr val="00B050"/>
                </a:solidFill>
              </a:rPr>
              <a:t>suspicious activities     </a:t>
            </a:r>
            <a:r>
              <a:rPr lang="en-US" sz="3200" b="1" u="sng" dirty="0">
                <a:solidFill>
                  <a:srgbClr val="00B050"/>
                </a:solidFill>
              </a:rPr>
              <a:t>to</a:t>
            </a:r>
            <a:r>
              <a:rPr lang="en-US" sz="3200" b="1" dirty="0">
                <a:solidFill>
                  <a:srgbClr val="00B050"/>
                </a:solidFill>
              </a:rPr>
              <a:t>    unintended garage doors open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B050"/>
                </a:solidFill>
              </a:rPr>
              <a:t>                        </a:t>
            </a:r>
            <a:r>
              <a:rPr lang="en-US" sz="3200" b="1" dirty="0">
                <a:solidFill>
                  <a:srgbClr val="FF0000"/>
                </a:solidFill>
              </a:rPr>
              <a:t>*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Community signage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B050"/>
                </a:solidFill>
              </a:rPr>
              <a:t>                        * Wilderness area trespassing (work with OHPD)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14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D2ED7-843B-1446-8878-9831DA0ED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10" y="365125"/>
            <a:ext cx="10588689" cy="1325563"/>
          </a:xfrm>
        </p:spPr>
        <p:txBody>
          <a:bodyPr/>
          <a:lstStyle/>
          <a:p>
            <a:pPr algn="ctr"/>
            <a:r>
              <a:rPr lang="en-US" b="1" dirty="0"/>
              <a:t>Community Area </a:t>
            </a:r>
            <a:r>
              <a:rPr lang="en-US" b="1" dirty="0">
                <a:solidFill>
                  <a:srgbClr val="FF0000"/>
                </a:solidFill>
              </a:rPr>
              <a:t>Landscape</a:t>
            </a:r>
            <a:r>
              <a:rPr lang="en-US" b="1" dirty="0"/>
              <a:t> Committee</a:t>
            </a:r>
            <a:br>
              <a:rPr lang="en-US" b="1" dirty="0"/>
            </a:br>
            <a:r>
              <a:rPr lang="en-US" sz="2400" i="1" dirty="0"/>
              <a:t>Jennifer Jackets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FEAF3-F067-C042-9107-3A36D4A8A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4293"/>
            <a:ext cx="10515600" cy="4092669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Collects bids/contracts our landscaping work in community areas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2747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D2ED7-843B-1446-8878-9831DA0ED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/>
          <a:p>
            <a:pPr algn="ctr"/>
            <a:r>
              <a:rPr lang="en-US" b="1" dirty="0"/>
              <a:t>Community Area </a:t>
            </a:r>
            <a:r>
              <a:rPr lang="en-US" b="1" dirty="0">
                <a:solidFill>
                  <a:srgbClr val="FF0000"/>
                </a:solidFill>
              </a:rPr>
              <a:t>Landscape</a:t>
            </a:r>
            <a:r>
              <a:rPr lang="en-US" b="1" dirty="0"/>
              <a:t> Committee</a:t>
            </a:r>
            <a:br>
              <a:rPr lang="en-US" b="1" dirty="0"/>
            </a:br>
            <a:r>
              <a:rPr lang="en-US" sz="2400" i="1" dirty="0"/>
              <a:t>Jennifer Jackets</a:t>
            </a:r>
            <a:r>
              <a:rPr lang="en-US" sz="2400" b="1" dirty="0"/>
              <a:t> 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FEAF3-F067-C042-9107-3A36D4A8A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4293"/>
            <a:ext cx="10515600" cy="4092669"/>
          </a:xfrm>
        </p:spPr>
        <p:txBody>
          <a:bodyPr/>
          <a:lstStyle/>
          <a:p>
            <a:r>
              <a:rPr lang="en-US" b="1">
                <a:solidFill>
                  <a:srgbClr val="00B050"/>
                </a:solidFill>
              </a:rPr>
              <a:t>Collects bids/contracts our landscaping work in community areas</a:t>
            </a:r>
          </a:p>
          <a:p>
            <a:pPr marL="0" indent="0">
              <a:buNone/>
            </a:pPr>
            <a:endParaRPr lang="en-US" b="1"/>
          </a:p>
          <a:p>
            <a:r>
              <a:rPr lang="en-US" b="1"/>
              <a:t>Tree removal need assessments/bids/contracts when appropriate</a:t>
            </a:r>
          </a:p>
          <a:p>
            <a:pPr marL="0" indent="0">
              <a:buNone/>
            </a:pP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65391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D2ED7-843B-1446-8878-9831DA0ED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780" y="365125"/>
            <a:ext cx="10598019" cy="1325563"/>
          </a:xfrm>
        </p:spPr>
        <p:txBody>
          <a:bodyPr/>
          <a:lstStyle/>
          <a:p>
            <a:pPr algn="ctr"/>
            <a:r>
              <a:rPr lang="en-US" b="1" dirty="0"/>
              <a:t>Community Area </a:t>
            </a:r>
            <a:r>
              <a:rPr lang="en-US" b="1" dirty="0">
                <a:solidFill>
                  <a:srgbClr val="FF0000"/>
                </a:solidFill>
              </a:rPr>
              <a:t>Landscape</a:t>
            </a:r>
            <a:r>
              <a:rPr lang="en-US" b="1" dirty="0"/>
              <a:t> Committee</a:t>
            </a:r>
            <a:br>
              <a:rPr lang="en-US" b="1" dirty="0"/>
            </a:br>
            <a:r>
              <a:rPr lang="en-US" sz="2400" i="1" dirty="0"/>
              <a:t>Jennifer Jackets</a:t>
            </a:r>
            <a:r>
              <a:rPr lang="en-US" sz="2400" b="1" dirty="0"/>
              <a:t> 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FEAF3-F067-C042-9107-3A36D4A8A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4293"/>
            <a:ext cx="10515600" cy="4092669"/>
          </a:xfrm>
        </p:spPr>
        <p:txBody>
          <a:bodyPr/>
          <a:lstStyle/>
          <a:p>
            <a:r>
              <a:rPr lang="en-US" b="1">
                <a:solidFill>
                  <a:srgbClr val="00B050"/>
                </a:solidFill>
              </a:rPr>
              <a:t>Collects bids/contracts our landscaping work in community areas</a:t>
            </a:r>
          </a:p>
          <a:p>
            <a:pPr marL="0" indent="0">
              <a:buNone/>
            </a:pPr>
            <a:endParaRPr lang="en-US" b="1"/>
          </a:p>
          <a:p>
            <a:r>
              <a:rPr lang="en-US" b="1"/>
              <a:t>Tree removal need assessments/bids/contracts when appropriate</a:t>
            </a:r>
          </a:p>
          <a:p>
            <a:pPr marL="0" indent="0">
              <a:buNone/>
            </a:pPr>
            <a:endParaRPr lang="en-US" b="1"/>
          </a:p>
          <a:p>
            <a:r>
              <a:rPr lang="en-US" b="1">
                <a:solidFill>
                  <a:srgbClr val="00B050"/>
                </a:solidFill>
              </a:rPr>
              <a:t>Assists with liaison with City/develop plans/contract with earth moving contractors (Eagle Crest Detention Pond)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8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DA05-F48E-0644-BAA0-5A213D3D4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5795" y="365125"/>
            <a:ext cx="9116009" cy="1325563"/>
          </a:xfrm>
        </p:spPr>
        <p:txBody>
          <a:bodyPr/>
          <a:lstStyle/>
          <a:p>
            <a:r>
              <a:rPr lang="en-US" b="1" dirty="0"/>
              <a:t>Trimming and planting (volunteer work)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D1EEDFF-9C0E-B142-8850-6EA1F35B1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43" y="0"/>
            <a:ext cx="2540555" cy="106911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3BD545-6420-F84D-A491-85B4B0425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54C8-AB07-B840-B804-74EDAC09F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009" y="365126"/>
            <a:ext cx="4734789" cy="819438"/>
          </a:xfrm>
        </p:spPr>
        <p:txBody>
          <a:bodyPr/>
          <a:lstStyle/>
          <a:p>
            <a:r>
              <a:rPr lang="en-US" b="1"/>
              <a:t>Tree trimming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12D24C-C141-1F45-89C8-0FE466C7E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911" y="365126"/>
            <a:ext cx="2889204" cy="1571727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57DCA7-6E86-C44C-9645-F8C674B80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2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B4504-8BE0-194B-9853-46A809277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681"/>
            <a:ext cx="10515600" cy="84697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/>
              <a:t>Association Volunteers</a:t>
            </a:r>
            <a:br>
              <a:rPr lang="en-US" b="1"/>
            </a:br>
            <a:r>
              <a:rPr lang="en-US" sz="2400" b="1"/>
              <a:t>February 2</a:t>
            </a:r>
            <a:r>
              <a:rPr lang="en-US" sz="2400" b="1">
                <a:solidFill>
                  <a:srgbClr val="FF0000"/>
                </a:solidFill>
              </a:rPr>
              <a:t>2</a:t>
            </a:r>
            <a:r>
              <a:rPr lang="en-US" sz="2400" b="1"/>
              <a:t>, 2024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3D751-812C-4F4B-A7C1-B52253C64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229360"/>
            <a:ext cx="10845800" cy="52130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Board President</a:t>
            </a:r>
            <a:r>
              <a:rPr lang="en-US" b="1" dirty="0"/>
              <a:t>				</a:t>
            </a:r>
            <a:r>
              <a:rPr lang="en-US" b="1" dirty="0">
                <a:solidFill>
                  <a:srgbClr val="0070C0"/>
                </a:solidFill>
              </a:rPr>
              <a:t>Sharon McIntyre</a:t>
            </a:r>
          </a:p>
          <a:p>
            <a:pPr marL="0" indent="0">
              <a:buNone/>
            </a:pPr>
            <a:r>
              <a:rPr lang="en-US" b="1" dirty="0"/>
              <a:t>Board Vice President			Dan Booker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Board Treasurer   				Jimmy </a:t>
            </a:r>
            <a:r>
              <a:rPr lang="en-US" b="1" dirty="0" err="1">
                <a:solidFill>
                  <a:srgbClr val="00B050"/>
                </a:solidFill>
              </a:rPr>
              <a:t>Saiku</a:t>
            </a:r>
            <a:endParaRPr lang="en-US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Board Secretary				Debb Leach</a:t>
            </a:r>
          </a:p>
          <a:p>
            <a:pPr marL="0" indent="0">
              <a:buNone/>
            </a:pPr>
            <a:r>
              <a:rPr lang="en-US" sz="2400" b="1" dirty="0"/>
              <a:t>Board Talon Court Member-at-Large       	(</a:t>
            </a:r>
            <a:r>
              <a:rPr lang="en-US" b="1" dirty="0"/>
              <a:t>David Templin) Wayne Salazar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Architectural Committee			Rod Franz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IT Support Committee			Cliff Aaker </a:t>
            </a:r>
            <a:r>
              <a:rPr lang="en-US" b="1" dirty="0">
                <a:solidFill>
                  <a:srgbClr val="00B050"/>
                </a:solidFill>
              </a:rPr>
              <a:t>	</a:t>
            </a:r>
            <a:r>
              <a:rPr lang="en-US" b="1" dirty="0"/>
              <a:t>			</a:t>
            </a:r>
          </a:p>
          <a:p>
            <a:pPr marL="0" indent="0">
              <a:buNone/>
            </a:pPr>
            <a:r>
              <a:rPr lang="en-US" b="1" dirty="0"/>
              <a:t>Landscaping Committee</a:t>
            </a:r>
            <a:r>
              <a:rPr lang="en-US" dirty="0"/>
              <a:t>			</a:t>
            </a:r>
            <a:r>
              <a:rPr lang="en-US" b="1" dirty="0"/>
              <a:t>Jennifer Jackets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Neighborhood Watch Committee	Herm </a:t>
            </a:r>
            <a:r>
              <a:rPr lang="en-US" b="1" dirty="0" err="1">
                <a:solidFill>
                  <a:srgbClr val="00B050"/>
                </a:solidFill>
              </a:rPr>
              <a:t>Eerkes</a:t>
            </a:r>
            <a:r>
              <a:rPr lang="en-US" b="1" dirty="0">
                <a:solidFill>
                  <a:srgbClr val="00B050"/>
                </a:solidFill>
              </a:rPr>
              <a:t> and Terry Sherman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Welcome Committee			Patti &amp; Don Stucky</a:t>
            </a:r>
          </a:p>
          <a:p>
            <a:pPr marL="0" indent="0">
              <a:buNone/>
            </a:pPr>
            <a:endParaRPr lang="en-US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8E2F1D-8D93-A346-B25F-395057098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38" y="0"/>
            <a:ext cx="1456135" cy="122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1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549F9-3660-F340-AE38-0DB5F9312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Landscape</a:t>
            </a:r>
            <a:r>
              <a:rPr lang="en-US"/>
              <a:t> Committee Vol Work Parties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11DF8-5C87-5746-81FB-1B2C96AB2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062"/>
            <a:ext cx="10515600" cy="4589901"/>
          </a:xfrm>
        </p:spPr>
        <p:txBody>
          <a:bodyPr/>
          <a:lstStyle/>
          <a:p>
            <a:pPr marL="285750" indent="-285750"/>
            <a:r>
              <a:rPr lang="en-US" b="1" err="1">
                <a:solidFill>
                  <a:srgbClr val="00B050"/>
                </a:solidFill>
              </a:rPr>
              <a:t>Qtrly</a:t>
            </a:r>
            <a:r>
              <a:rPr lang="en-US" b="1">
                <a:solidFill>
                  <a:srgbClr val="00B050"/>
                </a:solidFill>
              </a:rPr>
              <a:t> lot landscaping/</a:t>
            </a:r>
            <a:r>
              <a:rPr lang="en-US" b="1" err="1">
                <a:solidFill>
                  <a:srgbClr val="00B050"/>
                </a:solidFill>
              </a:rPr>
              <a:t>maint</a:t>
            </a:r>
            <a:r>
              <a:rPr lang="en-US" b="1">
                <a:solidFill>
                  <a:srgbClr val="00B050"/>
                </a:solidFill>
              </a:rPr>
              <a:t> inspections </a:t>
            </a:r>
            <a:r>
              <a:rPr lang="en-US" sz="2400" b="1">
                <a:solidFill>
                  <a:srgbClr val="00B050"/>
                </a:solidFill>
              </a:rPr>
              <a:t>(notifications when needed)</a:t>
            </a:r>
          </a:p>
          <a:p>
            <a:pPr marL="285750" indent="-285750"/>
            <a:endParaRPr lang="en-US" sz="2400" b="1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549F9-3660-F340-AE38-0DB5F9312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Landscape</a:t>
            </a:r>
            <a:r>
              <a:rPr lang="en-US"/>
              <a:t> Committee Vol Work Parties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11DF8-5C87-5746-81FB-1B2C96AB2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062"/>
            <a:ext cx="10515600" cy="4589901"/>
          </a:xfrm>
        </p:spPr>
        <p:txBody>
          <a:bodyPr/>
          <a:lstStyle/>
          <a:p>
            <a:pPr marL="285750" indent="-285750"/>
            <a:r>
              <a:rPr lang="en-US" b="1" err="1">
                <a:solidFill>
                  <a:srgbClr val="00B050"/>
                </a:solidFill>
              </a:rPr>
              <a:t>Qtrly</a:t>
            </a:r>
            <a:r>
              <a:rPr lang="en-US" b="1">
                <a:solidFill>
                  <a:srgbClr val="00B050"/>
                </a:solidFill>
              </a:rPr>
              <a:t> lot landscaping/</a:t>
            </a:r>
            <a:r>
              <a:rPr lang="en-US" b="1" err="1">
                <a:solidFill>
                  <a:srgbClr val="00B050"/>
                </a:solidFill>
              </a:rPr>
              <a:t>maint</a:t>
            </a:r>
            <a:r>
              <a:rPr lang="en-US" b="1">
                <a:solidFill>
                  <a:srgbClr val="00B050"/>
                </a:solidFill>
              </a:rPr>
              <a:t> inspections </a:t>
            </a:r>
            <a:r>
              <a:rPr lang="en-US" sz="2400" b="1">
                <a:solidFill>
                  <a:srgbClr val="00B050"/>
                </a:solidFill>
              </a:rPr>
              <a:t>(notifications when needed)</a:t>
            </a:r>
          </a:p>
          <a:p>
            <a:pPr marL="285750" indent="-285750"/>
            <a:endParaRPr lang="en-US" sz="2400" b="1">
              <a:solidFill>
                <a:srgbClr val="00B050"/>
              </a:solidFill>
            </a:endParaRPr>
          </a:p>
          <a:p>
            <a:pPr marL="285750" indent="-285750"/>
            <a:r>
              <a:rPr lang="en-US" b="1">
                <a:solidFill>
                  <a:srgbClr val="FF0000"/>
                </a:solidFill>
              </a:rPr>
              <a:t>Eagle reserve area cleanup/protection</a:t>
            </a:r>
          </a:p>
          <a:p>
            <a:endParaRPr lang="en-US" sz="2400" b="1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9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549F9-3660-F340-AE38-0DB5F9312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Landscape</a:t>
            </a:r>
            <a:r>
              <a:rPr lang="en-US"/>
              <a:t> Committee Vol Work Parties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11DF8-5C87-5746-81FB-1B2C96AB2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062"/>
            <a:ext cx="10515600" cy="4589901"/>
          </a:xfrm>
        </p:spPr>
        <p:txBody>
          <a:bodyPr/>
          <a:lstStyle/>
          <a:p>
            <a:pPr marL="285750" indent="-285750"/>
            <a:r>
              <a:rPr lang="en-US" b="1" dirty="0" err="1">
                <a:solidFill>
                  <a:srgbClr val="00B050"/>
                </a:solidFill>
              </a:rPr>
              <a:t>Qtrly</a:t>
            </a:r>
            <a:r>
              <a:rPr lang="en-US" b="1" dirty="0">
                <a:solidFill>
                  <a:srgbClr val="00B050"/>
                </a:solidFill>
              </a:rPr>
              <a:t> lot landscaping/</a:t>
            </a:r>
            <a:r>
              <a:rPr lang="en-US" b="1" dirty="0" err="1">
                <a:solidFill>
                  <a:srgbClr val="00B050"/>
                </a:solidFill>
              </a:rPr>
              <a:t>maint</a:t>
            </a:r>
            <a:r>
              <a:rPr lang="en-US" b="1" dirty="0">
                <a:solidFill>
                  <a:srgbClr val="00B050"/>
                </a:solidFill>
              </a:rPr>
              <a:t> inspections </a:t>
            </a:r>
            <a:r>
              <a:rPr lang="en-US" sz="2400" b="1" dirty="0">
                <a:solidFill>
                  <a:srgbClr val="00B050"/>
                </a:solidFill>
              </a:rPr>
              <a:t>(notifications when needed)</a:t>
            </a:r>
          </a:p>
          <a:p>
            <a:pPr marL="285750" indent="-285750"/>
            <a:endParaRPr lang="en-US" sz="2400" b="1" dirty="0">
              <a:solidFill>
                <a:srgbClr val="00B050"/>
              </a:solidFill>
            </a:endParaRPr>
          </a:p>
          <a:p>
            <a:pPr marL="285750" indent="-285750"/>
            <a:r>
              <a:rPr lang="en-US" b="1" dirty="0">
                <a:solidFill>
                  <a:srgbClr val="FF0000"/>
                </a:solidFill>
              </a:rPr>
              <a:t>Eagle preserve area cleanup/protection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pPr marL="285750" indent="-285750"/>
            <a:r>
              <a:rPr lang="en-US" b="1" dirty="0">
                <a:solidFill>
                  <a:srgbClr val="00B050"/>
                </a:solidFill>
              </a:rPr>
              <a:t>Organize volunteer work parties for brush clearing/trimming/ planting/disposal in Eagle preserve, highway and community front entrance areas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84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7B061-5727-E444-8822-FD3C34273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1219"/>
          </a:xfrm>
        </p:spPr>
        <p:txBody>
          <a:bodyPr/>
          <a:lstStyle/>
          <a:p>
            <a:r>
              <a:rPr lang="en-US"/>
              <a:t>And…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E39A8-82FD-6142-8675-AA78A67F7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6344"/>
            <a:ext cx="10515600" cy="5491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rgbClr val="00B050"/>
                </a:solidFill>
              </a:rPr>
              <a:t>* Highway adjacent to Eagle Crest trash clean up weekly</a:t>
            </a:r>
            <a:endParaRPr lang="en-US" i="1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                                                 </a:t>
            </a:r>
          </a:p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r>
              <a:rPr lang="en-US" b="1"/>
              <a:t>                                                 </a:t>
            </a:r>
          </a:p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r>
              <a:rPr lang="en-US" b="1"/>
              <a:t>                                                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1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7B061-5727-E444-8822-FD3C34273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1219"/>
          </a:xfrm>
        </p:spPr>
        <p:txBody>
          <a:bodyPr/>
          <a:lstStyle/>
          <a:p>
            <a:r>
              <a:rPr lang="en-US"/>
              <a:t>And…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E39A8-82FD-6142-8675-AA78A67F7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6344"/>
            <a:ext cx="10515600" cy="5491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rgbClr val="00B050"/>
                </a:solidFill>
              </a:rPr>
              <a:t>* Highway adjacent to Eagle Crest trash clean up weekly</a:t>
            </a:r>
            <a:endParaRPr lang="en-US" i="1"/>
          </a:p>
          <a:p>
            <a:pPr marL="0" indent="0">
              <a:buNone/>
            </a:pPr>
            <a:r>
              <a:rPr lang="en-US"/>
              <a:t>* Installing watch, no trespass signs</a:t>
            </a:r>
          </a:p>
          <a:p>
            <a:pPr marL="0" indent="0">
              <a:buNone/>
            </a:pPr>
            <a:r>
              <a:rPr lang="en-US"/>
              <a:t>                                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                                                 </a:t>
            </a:r>
          </a:p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r>
              <a:rPr lang="en-US" b="1"/>
              <a:t>                                                 </a:t>
            </a:r>
          </a:p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r>
              <a:rPr lang="en-US" b="1"/>
              <a:t>                                                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2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7B061-5727-E444-8822-FD3C34273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1219"/>
          </a:xfrm>
        </p:spPr>
        <p:txBody>
          <a:bodyPr/>
          <a:lstStyle/>
          <a:p>
            <a:r>
              <a:rPr lang="en-US"/>
              <a:t>And…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E39A8-82FD-6142-8675-AA78A67F7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6344"/>
            <a:ext cx="10515600" cy="54916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>
                <a:solidFill>
                  <a:srgbClr val="00B050"/>
                </a:solidFill>
              </a:rPr>
              <a:t>* Highway adjacent to Eagle Crest trash clean up weekly</a:t>
            </a:r>
            <a:endParaRPr lang="en-US" i="1"/>
          </a:p>
          <a:p>
            <a:pPr marL="0" indent="0">
              <a:buNone/>
            </a:pPr>
            <a:r>
              <a:rPr lang="en-US"/>
              <a:t>* Installing watch, no trespass signs</a:t>
            </a:r>
          </a:p>
          <a:p>
            <a:pPr marL="0" indent="0">
              <a:buNone/>
            </a:pPr>
            <a:r>
              <a:rPr lang="en-US"/>
              <a:t>                                 </a:t>
            </a:r>
            <a:r>
              <a:rPr lang="en-US">
                <a:solidFill>
                  <a:srgbClr val="00B050"/>
                </a:solidFill>
              </a:rPr>
              <a:t>* Water line restoration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                                                 </a:t>
            </a:r>
          </a:p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r>
              <a:rPr lang="en-US" b="1"/>
              <a:t>                                                 </a:t>
            </a:r>
          </a:p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r>
              <a:rPr lang="en-US" b="1"/>
              <a:t>                                                  AND </a:t>
            </a:r>
            <a:r>
              <a:rPr lang="en-US" b="1" u="sng"/>
              <a:t>MORE</a:t>
            </a:r>
            <a:r>
              <a:rPr lang="en-US" b="1"/>
              <a:t> !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D205B-D57F-F64D-84B1-A174AD61C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16" y="2656491"/>
            <a:ext cx="6440215" cy="1206062"/>
          </a:xfrm>
        </p:spPr>
        <p:txBody>
          <a:bodyPr/>
          <a:lstStyle/>
          <a:p>
            <a:r>
              <a:rPr lang="en-US" b="1"/>
              <a:t>Eagle Crest Detention Pond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49AA62-8DAD-7840-BFDD-64EFE034A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38" y="0"/>
            <a:ext cx="1456135" cy="12293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98F345-0691-A64A-8E19-4ADDF1A3B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5485" y="4926724"/>
            <a:ext cx="1704047" cy="18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34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D205B-D57F-F64D-84B1-A174AD61C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235" y="274000"/>
            <a:ext cx="10479156" cy="1095998"/>
          </a:xfrm>
        </p:spPr>
        <p:txBody>
          <a:bodyPr>
            <a:normAutofit/>
          </a:bodyPr>
          <a:lstStyle/>
          <a:p>
            <a:pPr algn="ctr"/>
            <a:r>
              <a:rPr lang="en-US"/>
              <a:t> </a:t>
            </a:r>
            <a:r>
              <a:rPr lang="en-US" b="1"/>
              <a:t>Eagle Crest Detention Pond</a:t>
            </a:r>
            <a:br>
              <a:rPr lang="en-US" b="1"/>
            </a:br>
            <a:r>
              <a:rPr lang="en-US" sz="2700" b="1"/>
              <a:t>(Hwy side view)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9BCAF-A866-A740-8161-D3D165FD6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u="sng"/>
          </a:p>
          <a:p>
            <a:pPr marL="0" indent="0">
              <a:buNone/>
            </a:pPr>
            <a:endParaRPr lang="en-US" sz="320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1499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D205B-D57F-F64D-84B1-A174AD61C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384" y="99392"/>
            <a:ext cx="9118638" cy="1341782"/>
          </a:xfrm>
        </p:spPr>
        <p:txBody>
          <a:bodyPr/>
          <a:lstStyle/>
          <a:p>
            <a:pPr algn="ctr"/>
            <a:r>
              <a:rPr lang="en-US"/>
              <a:t> </a:t>
            </a:r>
            <a:r>
              <a:rPr lang="en-US" b="1"/>
              <a:t>Eagle Crest Detention Pond</a:t>
            </a:r>
            <a:br>
              <a:rPr lang="en-US" b="1"/>
            </a:br>
            <a:r>
              <a:rPr lang="en-US" sz="2400" b="1"/>
              <a:t>(Capital Drive view)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9BCAF-A866-A740-8161-D3D165FD6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u="sng"/>
          </a:p>
          <a:p>
            <a:pPr marL="0" indent="0">
              <a:buNone/>
            </a:pPr>
            <a:endParaRPr lang="en-US" sz="320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5158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FD272-16D2-E04C-8D79-81C09A506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131" y="365126"/>
            <a:ext cx="11158669" cy="95947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Board of Directors volunteer work</a:t>
            </a:r>
            <a:br>
              <a:rPr lang="en-US" b="1" dirty="0"/>
            </a:br>
            <a:r>
              <a:rPr lang="en-US" sz="2700" i="1" dirty="0"/>
              <a:t>Dan Booker, Jimmy </a:t>
            </a:r>
            <a:r>
              <a:rPr lang="en-US" sz="2700" i="1" dirty="0" err="1"/>
              <a:t>Saiku</a:t>
            </a:r>
            <a:r>
              <a:rPr lang="en-US" sz="2700" i="1" dirty="0"/>
              <a:t>, Debb Leach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10676-A62B-0845-9287-B1C9FFD34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2044" y="1506150"/>
            <a:ext cx="10160000" cy="5011642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FF0000"/>
                </a:solidFill>
              </a:rPr>
              <a:t>Liaison</a:t>
            </a:r>
            <a:r>
              <a:rPr lang="en-US" sz="3200" b="1"/>
              <a:t> </a:t>
            </a:r>
            <a:r>
              <a:rPr lang="en-US" sz="3200" b="1">
                <a:solidFill>
                  <a:srgbClr val="FF0000"/>
                </a:solidFill>
              </a:rPr>
              <a:t>work</a:t>
            </a:r>
            <a:r>
              <a:rPr lang="en-US" sz="3200" b="1"/>
              <a:t> </a:t>
            </a:r>
            <a:r>
              <a:rPr lang="en-US" sz="3200"/>
              <a:t>with outside interests such as: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US" sz="2800" b="1">
                <a:solidFill>
                  <a:srgbClr val="00B050"/>
                </a:solidFill>
              </a:rPr>
              <a:t>Attorneys</a:t>
            </a:r>
            <a:r>
              <a:rPr lang="en-US" sz="2800" b="1"/>
              <a:t>                  - Property </a:t>
            </a:r>
            <a:r>
              <a:rPr lang="en-US" sz="2800" b="1" err="1"/>
              <a:t>Mgrs</a:t>
            </a:r>
            <a:r>
              <a:rPr lang="en-US" sz="2800" b="1"/>
              <a:t>            - </a:t>
            </a:r>
            <a:r>
              <a:rPr lang="en-US" sz="2800" b="1">
                <a:solidFill>
                  <a:srgbClr val="0070C0"/>
                </a:solidFill>
              </a:rPr>
              <a:t>Landscaping firms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US" sz="2800" b="1">
                <a:solidFill>
                  <a:srgbClr val="0070C0"/>
                </a:solidFill>
              </a:rPr>
              <a:t>Bankers	          </a:t>
            </a:r>
            <a:r>
              <a:rPr lang="en-US" sz="2800" b="1"/>
              <a:t>- </a:t>
            </a:r>
            <a:r>
              <a:rPr lang="en-US" sz="2800" b="1">
                <a:solidFill>
                  <a:srgbClr val="00B050"/>
                </a:solidFill>
              </a:rPr>
              <a:t>Realtors </a:t>
            </a:r>
            <a:r>
              <a:rPr lang="en-US" sz="2800" b="1"/>
              <a:t>            	      - Builders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US" sz="2800" b="1"/>
              <a:t>Insurance reps         - </a:t>
            </a:r>
            <a:r>
              <a:rPr lang="en-US" sz="2800" b="1">
                <a:solidFill>
                  <a:srgbClr val="0070C0"/>
                </a:solidFill>
              </a:rPr>
              <a:t>Title companies          </a:t>
            </a:r>
            <a:r>
              <a:rPr lang="en-US" sz="2800" b="1"/>
              <a:t>- </a:t>
            </a:r>
            <a:r>
              <a:rPr lang="en-US" sz="2800" b="1">
                <a:solidFill>
                  <a:srgbClr val="00B050"/>
                </a:solidFill>
              </a:rPr>
              <a:t>Law enforcement    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US" sz="2800" b="1">
                <a:solidFill>
                  <a:srgbClr val="00B050"/>
                </a:solidFill>
              </a:rPr>
              <a:t>Fire Dept </a:t>
            </a:r>
            <a:r>
              <a:rPr lang="en-US" sz="2800" b="1" err="1">
                <a:solidFill>
                  <a:srgbClr val="00B050"/>
                </a:solidFill>
              </a:rPr>
              <a:t>pers</a:t>
            </a:r>
            <a:r>
              <a:rPr lang="en-US" sz="2800" b="1">
                <a:solidFill>
                  <a:srgbClr val="00B050"/>
                </a:solidFill>
              </a:rPr>
              <a:t>          </a:t>
            </a:r>
            <a:r>
              <a:rPr lang="en-US" sz="2800" b="1"/>
              <a:t>- Post Office workers    - </a:t>
            </a:r>
            <a:r>
              <a:rPr lang="en-US" sz="2800" b="1">
                <a:solidFill>
                  <a:srgbClr val="0070C0"/>
                </a:solidFill>
              </a:rPr>
              <a:t>City &amp; County reps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800"/>
              <a:t>     - </a:t>
            </a:r>
            <a:r>
              <a:rPr lang="en-US" sz="2800" b="1">
                <a:solidFill>
                  <a:srgbClr val="00B050"/>
                </a:solidFill>
              </a:rPr>
              <a:t>State Wildlife employees      </a:t>
            </a:r>
            <a:r>
              <a:rPr lang="en-US" sz="2800" b="1"/>
              <a:t>- </a:t>
            </a:r>
            <a:r>
              <a:rPr lang="en-US" sz="2800" b="1">
                <a:solidFill>
                  <a:srgbClr val="0070C0"/>
                </a:solidFill>
              </a:rPr>
              <a:t>Eagle Crest owners/renters</a:t>
            </a:r>
          </a:p>
        </p:txBody>
      </p:sp>
    </p:spTree>
    <p:extLst>
      <p:ext uri="{BB962C8B-B14F-4D97-AF65-F5344CB8AC3E}">
        <p14:creationId xmlns:p14="http://schemas.microsoft.com/office/powerpoint/2010/main" val="67107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551DA-21DD-024F-A3FD-B2C4E0FDD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122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Association Volunteers</a:t>
            </a:r>
            <a:br>
              <a:rPr lang="en-US" b="1" dirty="0"/>
            </a:br>
            <a:r>
              <a:rPr lang="en-US" sz="2400" b="1" dirty="0"/>
              <a:t>February 2</a:t>
            </a:r>
            <a:r>
              <a:rPr lang="en-US" sz="2400" b="1" dirty="0">
                <a:solidFill>
                  <a:srgbClr val="FF0000"/>
                </a:solidFill>
              </a:rPr>
              <a:t>3</a:t>
            </a:r>
            <a:r>
              <a:rPr lang="en-US" sz="2400" b="1" dirty="0"/>
              <a:t>, 2024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A2A30-4AF2-1C49-8419-47508D37A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6346"/>
            <a:ext cx="10515600" cy="52026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Board President</a:t>
            </a:r>
            <a:r>
              <a:rPr lang="en-US" b="1" dirty="0"/>
              <a:t>				</a:t>
            </a:r>
            <a:r>
              <a:rPr lang="en-US" b="1" dirty="0">
                <a:solidFill>
                  <a:srgbClr val="FF0000"/>
                </a:solidFill>
              </a:rPr>
              <a:t>(Vacant)</a:t>
            </a:r>
          </a:p>
          <a:p>
            <a:pPr marL="0" indent="0">
              <a:buNone/>
            </a:pPr>
            <a:r>
              <a:rPr lang="en-US" b="1" dirty="0"/>
              <a:t>Board Vice President			Dan Booker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Board Treasurer   				Jimmy </a:t>
            </a:r>
            <a:r>
              <a:rPr lang="en-US" b="1" dirty="0" err="1">
                <a:solidFill>
                  <a:srgbClr val="00B050"/>
                </a:solidFill>
              </a:rPr>
              <a:t>Saiku</a:t>
            </a:r>
            <a:endParaRPr lang="en-US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Board Secretary				Debb Leach</a:t>
            </a:r>
          </a:p>
          <a:p>
            <a:pPr marL="0" indent="0">
              <a:buNone/>
            </a:pPr>
            <a:r>
              <a:rPr lang="en-US" sz="2400" b="1" dirty="0"/>
              <a:t>Board Talon Court Member-at-Large       	Wayne Salazar</a:t>
            </a:r>
            <a:endParaRPr lang="en-US" b="1" dirty="0"/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Architectural Committee			Rod Franz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IT Support Committee			Cliff Aaker </a:t>
            </a:r>
            <a:r>
              <a:rPr lang="en-US" b="1" dirty="0">
                <a:solidFill>
                  <a:srgbClr val="00B050"/>
                </a:solidFill>
              </a:rPr>
              <a:t>	</a:t>
            </a:r>
            <a:r>
              <a:rPr lang="en-US" b="1" dirty="0"/>
              <a:t>			</a:t>
            </a:r>
          </a:p>
          <a:p>
            <a:pPr marL="0" indent="0">
              <a:buNone/>
            </a:pPr>
            <a:r>
              <a:rPr lang="en-US" b="1" dirty="0"/>
              <a:t>Landscaping Committee</a:t>
            </a:r>
            <a:r>
              <a:rPr lang="en-US" dirty="0"/>
              <a:t>			</a:t>
            </a:r>
            <a:r>
              <a:rPr lang="en-US" b="1" dirty="0"/>
              <a:t>Jennifer Jackets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Neighborhood Watch Committee	Herm </a:t>
            </a:r>
            <a:r>
              <a:rPr lang="en-US" b="1" dirty="0" err="1">
                <a:solidFill>
                  <a:srgbClr val="00B050"/>
                </a:solidFill>
              </a:rPr>
              <a:t>Eerkes</a:t>
            </a:r>
            <a:r>
              <a:rPr lang="en-US" b="1" dirty="0">
                <a:solidFill>
                  <a:srgbClr val="00B050"/>
                </a:solidFill>
              </a:rPr>
              <a:t> and Terry Sherman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Welcome Committee			Patti &amp; Don Stucky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C680C9-833D-6243-906F-B5E6FCD4C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56135" cy="122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1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74358-1D58-1D43-B31B-7F6ADAAC2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38" y="214490"/>
            <a:ext cx="10913962" cy="69057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Board of Directors</a:t>
            </a:r>
            <a:r>
              <a:rPr lang="en-US" dirty="0"/>
              <a:t> volunteer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85F0A-39E9-3B43-A1EE-206CD77A8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7" y="1083733"/>
            <a:ext cx="11198577" cy="567831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800" b="1">
                <a:solidFill>
                  <a:srgbClr val="FF0000"/>
                </a:solidFill>
              </a:rPr>
              <a:t>Project</a:t>
            </a:r>
            <a:r>
              <a:rPr lang="en-US" sz="3800"/>
              <a:t> involvement:</a:t>
            </a:r>
          </a:p>
          <a:p>
            <a:pPr marL="0" indent="0">
              <a:buNone/>
            </a:pPr>
            <a:endParaRPr lang="en-US"/>
          </a:p>
          <a:p>
            <a:pPr marL="457200" lvl="1" indent="0">
              <a:buNone/>
            </a:pPr>
            <a:r>
              <a:rPr lang="en-US" b="1"/>
              <a:t>* </a:t>
            </a:r>
            <a:r>
              <a:rPr lang="en-US" sz="3200" b="1"/>
              <a:t>Retention pond research, upkeep/maintenance coordination and contracting</a:t>
            </a:r>
          </a:p>
          <a:p>
            <a:pPr marL="457200" lvl="1" indent="0">
              <a:buNone/>
            </a:pPr>
            <a:endParaRPr lang="en-US" sz="3200" b="1"/>
          </a:p>
          <a:p>
            <a:pPr marL="457200" lvl="1" indent="0">
              <a:buNone/>
            </a:pPr>
            <a:r>
              <a:rPr lang="en-US" sz="3200" b="1"/>
              <a:t>* </a:t>
            </a:r>
            <a:r>
              <a:rPr lang="en-US" sz="3200" b="1">
                <a:solidFill>
                  <a:srgbClr val="00B050"/>
                </a:solidFill>
              </a:rPr>
              <a:t>Insurance coverage solicitation/contracting</a:t>
            </a:r>
          </a:p>
          <a:p>
            <a:pPr marL="457200" lvl="1" indent="0">
              <a:buNone/>
            </a:pPr>
            <a:endParaRPr lang="en-US" sz="3200" b="1"/>
          </a:p>
          <a:p>
            <a:pPr marL="457200" lvl="1" indent="0">
              <a:buNone/>
            </a:pPr>
            <a:r>
              <a:rPr lang="en-US" sz="3200" b="1"/>
              <a:t>* Oversight/solicitation/contracting of businesses</a:t>
            </a:r>
          </a:p>
          <a:p>
            <a:pPr marL="457200" lvl="1" indent="0">
              <a:buNone/>
            </a:pPr>
            <a:endParaRPr lang="en-US" sz="3200" b="1"/>
          </a:p>
          <a:p>
            <a:pPr marL="457200" lvl="1" indent="0">
              <a:buNone/>
            </a:pPr>
            <a:r>
              <a:rPr lang="en-US" sz="3200" b="1"/>
              <a:t>* </a:t>
            </a:r>
            <a:r>
              <a:rPr lang="en-US" sz="3200" b="1">
                <a:solidFill>
                  <a:srgbClr val="00B050"/>
                </a:solidFill>
              </a:rPr>
              <a:t>Committee oversight, coordination and admin support</a:t>
            </a:r>
          </a:p>
          <a:p>
            <a:pPr marL="457200" lvl="1" indent="0">
              <a:buNone/>
            </a:pPr>
            <a:endParaRPr lang="en-US" sz="3200" b="1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3200" b="1"/>
              <a:t>       * Owner/resident information distribution</a:t>
            </a:r>
          </a:p>
          <a:p>
            <a:pPr marL="0" indent="0">
              <a:buNone/>
            </a:pPr>
            <a:endParaRPr lang="en-US" sz="3200" b="1"/>
          </a:p>
          <a:p>
            <a:pPr marL="0" indent="0">
              <a:buNone/>
            </a:pPr>
            <a:r>
              <a:rPr lang="en-US" sz="3200" b="1"/>
              <a:t>       *</a:t>
            </a:r>
            <a:r>
              <a:rPr lang="en-US" sz="3200" b="1">
                <a:solidFill>
                  <a:srgbClr val="00B050"/>
                </a:solidFill>
              </a:rPr>
              <a:t> Covenant info distribution, assistance and enforcement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                                                                </a:t>
            </a:r>
            <a:r>
              <a:rPr lang="en-US" sz="3200" b="1" u="sng"/>
              <a:t>RECENT/UPCOMING Reviews</a:t>
            </a:r>
          </a:p>
          <a:p>
            <a:pPr marL="0" indent="0">
              <a:buNone/>
            </a:pPr>
            <a:r>
              <a:rPr lang="en-US"/>
              <a:t>                             </a:t>
            </a:r>
            <a:r>
              <a:rPr lang="en-US" b="1"/>
              <a:t>* </a:t>
            </a:r>
            <a:r>
              <a:rPr lang="en-US" sz="3800" b="1"/>
              <a:t>Covenant/Amendment review and 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0202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74358-1D58-1D43-B31B-7F6ADAAC2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144" y="214490"/>
            <a:ext cx="9316656" cy="1017297"/>
          </a:xfrm>
        </p:spPr>
        <p:txBody>
          <a:bodyPr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Board of Directors</a:t>
            </a:r>
            <a:r>
              <a:rPr lang="en-US"/>
              <a:t> volunteer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85F0A-39E9-3B43-A1EE-206CD77A8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7" y="1083733"/>
            <a:ext cx="11198577" cy="5774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/>
              <a:t>Staying informed and responsive to </a:t>
            </a:r>
            <a:r>
              <a:rPr lang="en-US" sz="2000" b="1" u="sng"/>
              <a:t>recent national trends</a:t>
            </a:r>
            <a:endParaRPr lang="en-US" sz="2000" b="1" u="sng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u="sng">
                <a:solidFill>
                  <a:srgbClr val="0070C0"/>
                </a:solidFill>
              </a:rPr>
              <a:t>HOA insurance increases </a:t>
            </a:r>
            <a:r>
              <a:rPr lang="en-US">
                <a:solidFill>
                  <a:srgbClr val="0070C0"/>
                </a:solidFill>
              </a:rPr>
              <a:t>– 2021 Florida Condo collapse origin</a:t>
            </a:r>
          </a:p>
          <a:p>
            <a:pPr marL="0" indent="0">
              <a:buNone/>
            </a:pPr>
            <a:r>
              <a:rPr lang="en-US">
                <a:solidFill>
                  <a:srgbClr val="0070C0"/>
                </a:solidFill>
              </a:rPr>
              <a:t>	- </a:t>
            </a:r>
            <a:r>
              <a:rPr lang="en-US" sz="2400">
                <a:solidFill>
                  <a:srgbClr val="0070C0"/>
                </a:solidFill>
              </a:rPr>
              <a:t>Condo Structural assessments – mandatory end 2024</a:t>
            </a:r>
          </a:p>
          <a:p>
            <a:pPr marL="0" indent="0">
              <a:buNone/>
            </a:pPr>
            <a:r>
              <a:rPr lang="en-US" sz="2400">
                <a:solidFill>
                  <a:srgbClr val="0070C0"/>
                </a:solidFill>
              </a:rPr>
              <a:t>	- Reserve requirements (reportable to State)</a:t>
            </a:r>
          </a:p>
          <a:p>
            <a:pPr marL="0" indent="0">
              <a:buNone/>
            </a:pPr>
            <a:endParaRPr lang="en-US" sz="24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6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74358-1D58-1D43-B31B-7F6ADAAC2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728" y="214490"/>
            <a:ext cx="6897385" cy="869243"/>
          </a:xfrm>
        </p:spPr>
        <p:txBody>
          <a:bodyPr>
            <a:norm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Board of Directors</a:t>
            </a:r>
            <a:r>
              <a:rPr lang="en-US" sz="3600"/>
              <a:t> volunteer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85F0A-39E9-3B43-A1EE-206CD77A8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7" y="1083733"/>
            <a:ext cx="11198577" cy="5774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/>
              <a:t>Staying informed and responsive to </a:t>
            </a:r>
            <a:r>
              <a:rPr lang="en-US" sz="2000" b="1" u="sng"/>
              <a:t>recent national trends</a:t>
            </a:r>
            <a:endParaRPr lang="en-US" sz="2000" b="1" u="sng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u="sng">
                <a:solidFill>
                  <a:srgbClr val="0070C0"/>
                </a:solidFill>
              </a:rPr>
              <a:t>HOA insurance increases </a:t>
            </a:r>
            <a:r>
              <a:rPr lang="en-US">
                <a:solidFill>
                  <a:srgbClr val="0070C0"/>
                </a:solidFill>
              </a:rPr>
              <a:t>– 2021 Florida Condo collapse origin</a:t>
            </a:r>
          </a:p>
          <a:p>
            <a:pPr marL="0" indent="0">
              <a:buNone/>
            </a:pPr>
            <a:r>
              <a:rPr lang="en-US">
                <a:solidFill>
                  <a:srgbClr val="0070C0"/>
                </a:solidFill>
              </a:rPr>
              <a:t>	- </a:t>
            </a:r>
            <a:r>
              <a:rPr lang="en-US" sz="2400">
                <a:solidFill>
                  <a:srgbClr val="0070C0"/>
                </a:solidFill>
              </a:rPr>
              <a:t>Condo Structural assessments – mandatory end 2024</a:t>
            </a:r>
          </a:p>
          <a:p>
            <a:pPr marL="0" indent="0">
              <a:buNone/>
            </a:pPr>
            <a:r>
              <a:rPr lang="en-US" sz="2400">
                <a:solidFill>
                  <a:srgbClr val="0070C0"/>
                </a:solidFill>
              </a:rPr>
              <a:t>	- Reserve requirements (reportable to State)</a:t>
            </a:r>
          </a:p>
          <a:p>
            <a:pPr marL="0" indent="0">
              <a:buNone/>
            </a:pPr>
            <a:r>
              <a:rPr lang="en-US" u="sng">
                <a:solidFill>
                  <a:srgbClr val="FF0000"/>
                </a:solidFill>
              </a:rPr>
              <a:t>Short term rental restrictions</a:t>
            </a:r>
            <a:r>
              <a:rPr lang="en-US">
                <a:solidFill>
                  <a:srgbClr val="FF0000"/>
                </a:solidFill>
              </a:rPr>
              <a:t> increasing </a:t>
            </a:r>
            <a:r>
              <a:rPr lang="en-US" sz="2400">
                <a:solidFill>
                  <a:srgbClr val="FF0000"/>
                </a:solidFill>
              </a:rPr>
              <a:t>– housing shortages/living disruptions</a:t>
            </a:r>
          </a:p>
          <a:p>
            <a:pPr marL="0" indent="0">
              <a:buNone/>
            </a:pPr>
            <a:endParaRPr lang="en-US" sz="24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41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74358-1D58-1D43-B31B-7F6ADAAC2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551" y="214490"/>
            <a:ext cx="7009564" cy="757783"/>
          </a:xfrm>
        </p:spPr>
        <p:txBody>
          <a:bodyPr>
            <a:norm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Board of Directors</a:t>
            </a:r>
            <a:r>
              <a:rPr lang="en-US" sz="3600"/>
              <a:t> volunteer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85F0A-39E9-3B43-A1EE-206CD77A8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7" y="1083733"/>
            <a:ext cx="11198577" cy="5774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/>
              <a:t>Staying informed and responsive to </a:t>
            </a:r>
            <a:r>
              <a:rPr lang="en-US" sz="2000" b="1" u="sng" dirty="0"/>
              <a:t>recent national trends</a:t>
            </a:r>
            <a:endParaRPr lang="en-US" sz="20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u="sng" dirty="0">
                <a:solidFill>
                  <a:srgbClr val="0070C0"/>
                </a:solidFill>
              </a:rPr>
              <a:t>HOA insurance increases </a:t>
            </a:r>
            <a:r>
              <a:rPr lang="en-US" dirty="0">
                <a:solidFill>
                  <a:srgbClr val="0070C0"/>
                </a:solidFill>
              </a:rPr>
              <a:t>– 2021 Florida Condo collapse origin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	- </a:t>
            </a:r>
            <a:r>
              <a:rPr lang="en-US" sz="2400" dirty="0">
                <a:solidFill>
                  <a:srgbClr val="0070C0"/>
                </a:solidFill>
              </a:rPr>
              <a:t>Condo Structural assessments – mandatory end 2024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	- Reserve requirements (reportable to State)</a:t>
            </a:r>
          </a:p>
          <a:p>
            <a:pPr marL="0" indent="0">
              <a:buNone/>
            </a:pPr>
            <a:r>
              <a:rPr lang="en-US" u="sng" dirty="0">
                <a:solidFill>
                  <a:srgbClr val="FF0000"/>
                </a:solidFill>
              </a:rPr>
              <a:t>Short term rental restrictions</a:t>
            </a:r>
            <a:r>
              <a:rPr lang="en-US" dirty="0">
                <a:solidFill>
                  <a:srgbClr val="FF0000"/>
                </a:solidFill>
              </a:rPr>
              <a:t> increasing </a:t>
            </a:r>
            <a:r>
              <a:rPr lang="en-US" sz="2400" dirty="0">
                <a:solidFill>
                  <a:srgbClr val="FF0000"/>
                </a:solidFill>
              </a:rPr>
              <a:t>– housing shortages/living disruptions</a:t>
            </a:r>
          </a:p>
          <a:p>
            <a:pPr marL="0" indent="0">
              <a:buNone/>
            </a:pPr>
            <a:r>
              <a:rPr lang="en-US" u="sng" dirty="0">
                <a:solidFill>
                  <a:srgbClr val="0070C0"/>
                </a:solidFill>
              </a:rPr>
              <a:t>HOA Property Management  </a:t>
            </a:r>
            <a:endParaRPr lang="en-US" sz="2400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	- All current expenses remain with addition of property </a:t>
            </a:r>
            <a:r>
              <a:rPr lang="en-US" sz="2400" dirty="0" err="1">
                <a:solidFill>
                  <a:srgbClr val="0070C0"/>
                </a:solidFill>
              </a:rPr>
              <a:t>mgt</a:t>
            </a:r>
            <a:r>
              <a:rPr lang="en-US" sz="2400" dirty="0">
                <a:solidFill>
                  <a:srgbClr val="0070C0"/>
                </a:solidFill>
              </a:rPr>
              <a:t> expenses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	- $20-$50 per unit per month (+$240-$600/year in dues) “Workload dependent”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	- </a:t>
            </a:r>
            <a:r>
              <a:rPr lang="en-US" sz="2400" dirty="0"/>
              <a:t>Board of Directors/committees still required</a:t>
            </a:r>
            <a:r>
              <a:rPr lang="en-US" sz="2400" dirty="0">
                <a:solidFill>
                  <a:srgbClr val="0070C0"/>
                </a:solidFill>
              </a:rPr>
              <a:t>/</a:t>
            </a:r>
            <a:r>
              <a:rPr lang="en-US" sz="2400" u="sng" dirty="0">
                <a:solidFill>
                  <a:srgbClr val="0070C0"/>
                </a:solidFill>
              </a:rPr>
              <a:t>homeowners liable</a:t>
            </a:r>
            <a:r>
              <a:rPr lang="en-US" sz="2400" dirty="0">
                <a:solidFill>
                  <a:srgbClr val="0070C0"/>
                </a:solidFill>
              </a:rPr>
              <a:t>/oversight duty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			- Some given fine/lien enforcement authority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			- Vol Board (Done “for” you)/Prop </a:t>
            </a:r>
            <a:r>
              <a:rPr lang="en-US" sz="2400" dirty="0" err="1">
                <a:solidFill>
                  <a:srgbClr val="0070C0"/>
                </a:solidFill>
              </a:rPr>
              <a:t>Mgt</a:t>
            </a:r>
            <a:r>
              <a:rPr lang="en-US" sz="2400" dirty="0">
                <a:solidFill>
                  <a:srgbClr val="0070C0"/>
                </a:solidFill>
              </a:rPr>
              <a:t> (Done “to” you)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                                        - No/unresponsive Vol Board – govt imposed Property </a:t>
            </a:r>
            <a:r>
              <a:rPr lang="en-US" sz="2400" dirty="0" err="1">
                <a:solidFill>
                  <a:srgbClr val="0070C0"/>
                </a:solidFill>
              </a:rPr>
              <a:t>Mgt</a:t>
            </a:r>
            <a:r>
              <a:rPr lang="en-US" sz="2400" dirty="0">
                <a:solidFill>
                  <a:srgbClr val="0070C0"/>
                </a:solidFill>
              </a:rPr>
              <a:t>/fines</a:t>
            </a:r>
          </a:p>
        </p:txBody>
      </p:sp>
    </p:spTree>
    <p:extLst>
      <p:ext uri="{BB962C8B-B14F-4D97-AF65-F5344CB8AC3E}">
        <p14:creationId xmlns:p14="http://schemas.microsoft.com/office/powerpoint/2010/main" val="30662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9B0D9-18DF-F840-9456-D0B116E12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The $ Value of Volunteer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E4938-EC5A-FE46-B7F1-5B95D8B03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07" y="2384384"/>
            <a:ext cx="11916066" cy="2965175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>
                <a:solidFill>
                  <a:srgbClr val="00B050"/>
                </a:solidFill>
              </a:rPr>
              <a:t>100’s of hours of physical/admin volunteer work keep costs down</a:t>
            </a:r>
          </a:p>
          <a:p>
            <a:pPr marL="0" indent="0">
              <a:buNone/>
            </a:pPr>
            <a:endParaRPr lang="en-US" b="1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F7435B-DEE1-144E-9C5E-9B466A567814}"/>
              </a:ext>
            </a:extLst>
          </p:cNvPr>
          <p:cNvSpPr txBox="1"/>
          <p:nvPr/>
        </p:nvSpPr>
        <p:spPr>
          <a:xfrm>
            <a:off x="3223936" y="6003234"/>
            <a:ext cx="5844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VOLUNTEERS HELP KEEP OUR DUES LOWER</a:t>
            </a:r>
          </a:p>
        </p:txBody>
      </p:sp>
    </p:spTree>
    <p:extLst>
      <p:ext uri="{BB962C8B-B14F-4D97-AF65-F5344CB8AC3E}">
        <p14:creationId xmlns:p14="http://schemas.microsoft.com/office/powerpoint/2010/main" val="42560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D3C144-127D-5047-AFB8-B1E6F23F2683}"/>
              </a:ext>
            </a:extLst>
          </p:cNvPr>
          <p:cNvSpPr txBox="1"/>
          <p:nvPr/>
        </p:nvSpPr>
        <p:spPr>
          <a:xfrm>
            <a:off x="3788229" y="930928"/>
            <a:ext cx="3974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Let’s talk money</a:t>
            </a:r>
          </a:p>
        </p:txBody>
      </p:sp>
    </p:spTree>
    <p:extLst>
      <p:ext uri="{BB962C8B-B14F-4D97-AF65-F5344CB8AC3E}">
        <p14:creationId xmlns:p14="http://schemas.microsoft.com/office/powerpoint/2010/main" val="198819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65DCC44-1068-C24C-B79A-D9DB97E432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44080"/>
              </p:ext>
            </p:extLst>
          </p:nvPr>
        </p:nvGraphicFramePr>
        <p:xfrm>
          <a:off x="2944905" y="134471"/>
          <a:ext cx="5782235" cy="6602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" name="Worksheet" r:id="rId4" imgW="5791200" imgH="11493500" progId="Excel.Sheet.12">
                  <p:embed/>
                </p:oleObj>
              </mc:Choice>
              <mc:Fallback>
                <p:oleObj name="Worksheet" r:id="rId4" imgW="5791200" imgH="11493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44905" y="134471"/>
                        <a:ext cx="5782235" cy="6602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087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CCA1684-C3F4-8F46-A799-6D367EC0FB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407700"/>
              </p:ext>
            </p:extLst>
          </p:nvPr>
        </p:nvGraphicFramePr>
        <p:xfrm>
          <a:off x="2944906" y="-1"/>
          <a:ext cx="6306670" cy="6992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6" name="Worksheet" r:id="rId4" imgW="10731500" imgH="14147800" progId="Excel.Sheet.12">
                  <p:embed/>
                </p:oleObj>
              </mc:Choice>
              <mc:Fallback>
                <p:oleObj name="Worksheet" r:id="rId4" imgW="10731500" imgH="14147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44906" y="-1"/>
                        <a:ext cx="6306670" cy="69924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068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456" y="500602"/>
            <a:ext cx="8229600" cy="747083"/>
          </a:xfrm>
        </p:spPr>
        <p:txBody>
          <a:bodyPr>
            <a:normAutofit fontScale="90000"/>
          </a:bodyPr>
          <a:lstStyle/>
          <a:p>
            <a:r>
              <a:rPr lang="en-US" dirty="0"/>
              <a:t>Treasurer’s Report 2024 </a:t>
            </a:r>
            <a:br>
              <a:rPr lang="en-US" dirty="0"/>
            </a:br>
            <a:endParaRPr lang="en-US" sz="31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055" y="1247686"/>
            <a:ext cx="10787605" cy="53303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6200" dirty="0"/>
              <a:t> </a:t>
            </a:r>
          </a:p>
          <a:p>
            <a:pPr marL="0" indent="0">
              <a:buNone/>
            </a:pPr>
            <a:r>
              <a:rPr lang="en-US" sz="2600" b="1" dirty="0"/>
              <a:t>2024</a:t>
            </a:r>
            <a:endParaRPr lang="en-US" sz="2600" dirty="0"/>
          </a:p>
          <a:p>
            <a:pPr marL="0" indent="0">
              <a:buNone/>
            </a:pPr>
            <a:r>
              <a:rPr lang="en-US" sz="2600" dirty="0"/>
              <a:t>Opening Balance:  </a:t>
            </a:r>
            <a:r>
              <a:rPr lang="en-US" sz="2600" dirty="0">
                <a:solidFill>
                  <a:srgbClr val="00B050"/>
                </a:solidFill>
              </a:rPr>
              <a:t>$20,463</a:t>
            </a:r>
            <a:r>
              <a:rPr lang="en-US" sz="2600" dirty="0"/>
              <a:t>		Dues + Penalties collected:    </a:t>
            </a:r>
            <a:r>
              <a:rPr lang="en-US" sz="2600" dirty="0">
                <a:solidFill>
                  <a:srgbClr val="FF0000"/>
                </a:solidFill>
              </a:rPr>
              <a:t>$20,790</a:t>
            </a:r>
          </a:p>
          <a:p>
            <a:pPr marL="0" indent="0">
              <a:buNone/>
            </a:pPr>
            <a:r>
              <a:rPr lang="en-US" sz="2600" dirty="0"/>
              <a:t>Ending Balance (?):    </a:t>
            </a:r>
            <a:r>
              <a:rPr lang="en-US" sz="2600" dirty="0">
                <a:solidFill>
                  <a:srgbClr val="00B050"/>
                </a:solidFill>
              </a:rPr>
              <a:t>$20,457</a:t>
            </a:r>
            <a:r>
              <a:rPr lang="en-US" sz="2600" dirty="0"/>
              <a:t>		Expenses:   </a:t>
            </a:r>
            <a:r>
              <a:rPr lang="en-US" sz="2600" dirty="0">
                <a:solidFill>
                  <a:srgbClr val="FF0000"/>
                </a:solidFill>
              </a:rPr>
              <a:t>$20,796</a:t>
            </a:r>
            <a:r>
              <a:rPr lang="en-US" sz="2600" dirty="0"/>
              <a:t>	Per lot:  </a:t>
            </a:r>
            <a:r>
              <a:rPr lang="en-US" sz="2600" dirty="0">
                <a:solidFill>
                  <a:srgbClr val="FF0000"/>
                </a:solidFill>
              </a:rPr>
              <a:t>$330</a:t>
            </a:r>
          </a:p>
          <a:p>
            <a:pPr marL="0" indent="0">
              <a:buNone/>
            </a:pPr>
            <a:endParaRPr lang="en-US" sz="2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600" dirty="0"/>
              <a:t>Major Expenses:  	Grounds contract     	$</a:t>
            </a:r>
            <a:r>
              <a:rPr lang="en-US" sz="2600" dirty="0">
                <a:solidFill>
                  <a:srgbClr val="FF0000"/>
                </a:solidFill>
              </a:rPr>
              <a:t>6,513</a:t>
            </a:r>
            <a:r>
              <a:rPr lang="en-US" sz="2600" dirty="0"/>
              <a:t>                              </a:t>
            </a:r>
          </a:p>
          <a:p>
            <a:pPr marL="0" indent="0">
              <a:buNone/>
            </a:pPr>
            <a:r>
              <a:rPr lang="en-US" sz="2600" dirty="0"/>
              <a:t>                                	Insurance	       	$</a:t>
            </a:r>
            <a:r>
              <a:rPr lang="en-US" sz="2600" dirty="0">
                <a:solidFill>
                  <a:srgbClr val="FF0000"/>
                </a:solidFill>
              </a:rPr>
              <a:t>2,623</a:t>
            </a:r>
          </a:p>
          <a:p>
            <a:pPr marL="0" indent="0">
              <a:buNone/>
            </a:pPr>
            <a:r>
              <a:rPr lang="en-US" sz="2600" dirty="0"/>
              <a:t>			Detention Pond   	$</a:t>
            </a:r>
            <a:r>
              <a:rPr lang="en-US" sz="2600" dirty="0">
                <a:solidFill>
                  <a:srgbClr val="FF0000"/>
                </a:solidFill>
              </a:rPr>
              <a:t>6,858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FF0000"/>
                </a:solidFill>
              </a:rPr>
              <a:t>			</a:t>
            </a:r>
            <a:r>
              <a:rPr lang="en-US" sz="2600" dirty="0"/>
              <a:t>Legal expenses     	$</a:t>
            </a:r>
            <a:r>
              <a:rPr lang="en-US" sz="2600" dirty="0">
                <a:solidFill>
                  <a:srgbClr val="FF0000"/>
                </a:solidFill>
              </a:rPr>
              <a:t>4,000</a:t>
            </a:r>
          </a:p>
          <a:p>
            <a:pPr marL="0" indent="0">
              <a:buNone/>
            </a:pPr>
            <a:endParaRPr lang="en-US" sz="2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600" dirty="0"/>
              <a:t>                                        (Reserves set-asides</a:t>
            </a:r>
            <a:r>
              <a:rPr lang="en-US" sz="2600" dirty="0">
                <a:solidFill>
                  <a:srgbClr val="FF0000"/>
                </a:solidFill>
              </a:rPr>
              <a:t>	</a:t>
            </a:r>
            <a:r>
              <a:rPr lang="en-US" sz="2600" dirty="0"/>
              <a:t>$</a:t>
            </a:r>
            <a:r>
              <a:rPr lang="en-US" sz="2600" dirty="0">
                <a:solidFill>
                  <a:srgbClr val="FF0000"/>
                </a:solidFill>
              </a:rPr>
              <a:t>1,310</a:t>
            </a:r>
            <a:r>
              <a:rPr lang="en-US" sz="2600" dirty="0"/>
              <a:t>)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FF0000"/>
                </a:solidFill>
              </a:rPr>
              <a:t>			</a:t>
            </a:r>
          </a:p>
          <a:p>
            <a:pPr marL="0" indent="0">
              <a:buNone/>
            </a:pPr>
            <a:endParaRPr lang="en-US" sz="4200" dirty="0"/>
          </a:p>
          <a:p>
            <a:pPr marL="0" indent="0">
              <a:buNone/>
            </a:pP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06411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 the years…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636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2018		</a:t>
            </a:r>
            <a:r>
              <a:rPr lang="en-US" dirty="0">
                <a:solidFill>
                  <a:srgbClr val="FF0000"/>
                </a:solidFill>
              </a:rPr>
              <a:t>2019		2020		2021		2022		2023	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-----------------------------------------------------------------------------------------------------------</a:t>
            </a:r>
          </a:p>
          <a:p>
            <a:pPr marL="0" indent="0">
              <a:buNone/>
            </a:pPr>
            <a:r>
              <a:rPr lang="en-US" dirty="0"/>
              <a:t>$150</a:t>
            </a:r>
            <a:r>
              <a:rPr lang="en-US" sz="1800" dirty="0"/>
              <a:t> dues</a:t>
            </a:r>
            <a:r>
              <a:rPr lang="en-US" dirty="0"/>
              <a:t>	$200		$200		$200		$200		$200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dirty="0"/>
              <a:t>		</a:t>
            </a: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69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B4504-8BE0-194B-9853-46A809277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681"/>
            <a:ext cx="10515600" cy="995680"/>
          </a:xfrm>
        </p:spPr>
        <p:txBody>
          <a:bodyPr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2024 Board Member Vote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3D751-812C-4F4B-A7C1-B52253C64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53" y="1523998"/>
            <a:ext cx="10845800" cy="469632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600" b="1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3600" b="1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3600" b="1">
                <a:solidFill>
                  <a:srgbClr val="0070C0"/>
                </a:solidFill>
              </a:rPr>
              <a:t>Board President candidate</a:t>
            </a:r>
            <a:r>
              <a:rPr lang="en-US" sz="3600" b="1"/>
              <a:t>		</a:t>
            </a:r>
            <a:r>
              <a:rPr lang="en-US" sz="3600" b="1">
                <a:solidFill>
                  <a:srgbClr val="0070C0"/>
                </a:solidFill>
              </a:rPr>
              <a:t>Steve Jolly</a:t>
            </a:r>
          </a:p>
          <a:p>
            <a:pPr marL="0" indent="0">
              <a:buNone/>
            </a:pPr>
            <a:r>
              <a:rPr lang="en-US" b="1">
                <a:solidFill>
                  <a:srgbClr val="00B050"/>
                </a:solidFill>
              </a:rPr>
              <a:t>                                           </a:t>
            </a:r>
          </a:p>
          <a:p>
            <a:pPr marL="0" indent="0">
              <a:buNone/>
            </a:pPr>
            <a:r>
              <a:rPr lang="en-US" b="1">
                <a:solidFill>
                  <a:srgbClr val="00B050"/>
                </a:solidFill>
              </a:rPr>
              <a:t>                                         </a:t>
            </a: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4210314-4A01-0D48-AD65-68D0F6C07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53" y="64936"/>
            <a:ext cx="1357191" cy="133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5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 the years…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636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2018		</a:t>
            </a:r>
            <a:r>
              <a:rPr lang="en-US" dirty="0">
                <a:solidFill>
                  <a:srgbClr val="FF0000"/>
                </a:solidFill>
              </a:rPr>
              <a:t>2019		2020		2021		2022		2023	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-----------------------------------------------------------------------------------------------------------</a:t>
            </a:r>
          </a:p>
          <a:p>
            <a:pPr marL="0" indent="0">
              <a:buNone/>
            </a:pPr>
            <a:r>
              <a:rPr lang="en-US" dirty="0"/>
              <a:t>$150</a:t>
            </a:r>
            <a:r>
              <a:rPr lang="en-US" sz="1800" dirty="0"/>
              <a:t> dues</a:t>
            </a:r>
            <a:r>
              <a:rPr lang="en-US" dirty="0"/>
              <a:t>	$200		$200		$200		$200		$200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dirty="0"/>
              <a:t>		</a:t>
            </a:r>
            <a:r>
              <a:rPr lang="en-US" sz="1800" dirty="0">
                <a:solidFill>
                  <a:srgbClr val="7030A0"/>
                </a:solidFill>
              </a:rPr>
              <a:t>Inflation		Inflation		Inflation		Inflation		Inflation</a:t>
            </a:r>
          </a:p>
          <a:p>
            <a:pPr marL="0" indent="0">
              <a:buNone/>
            </a:pPr>
            <a:r>
              <a:rPr lang="en-US" sz="1800" dirty="0"/>
              <a:t>		   2.3%		  1.4%		  7.0%		   6.5%		  3.4%	          </a:t>
            </a:r>
            <a:r>
              <a:rPr lang="en-US" sz="1800" dirty="0">
                <a:solidFill>
                  <a:srgbClr val="FF0000"/>
                </a:solidFill>
              </a:rPr>
              <a:t>25% increase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------------------------------------------------------------------------------------------------------------------------------------------------------------------------</a:t>
            </a: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7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 the years…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167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2018		</a:t>
            </a:r>
            <a:r>
              <a:rPr lang="en-US" dirty="0">
                <a:solidFill>
                  <a:srgbClr val="FF0000"/>
                </a:solidFill>
              </a:rPr>
              <a:t>2019		2020		2021		2022		2023	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-----------------------------------------------------------------------------------------------------------</a:t>
            </a:r>
          </a:p>
          <a:p>
            <a:pPr marL="0" indent="0">
              <a:buNone/>
            </a:pPr>
            <a:r>
              <a:rPr lang="en-US" dirty="0"/>
              <a:t>$150</a:t>
            </a:r>
            <a:r>
              <a:rPr lang="en-US" sz="1800" dirty="0"/>
              <a:t> dues</a:t>
            </a:r>
            <a:r>
              <a:rPr lang="en-US" dirty="0"/>
              <a:t>	$200		$200		$200		$200		$200		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70C0"/>
                </a:solidFill>
              </a:rPr>
              <a:t>Min wage		Min wage		Min wage							</a:t>
            </a:r>
          </a:p>
          <a:p>
            <a:pPr marL="0" indent="0">
              <a:buNone/>
            </a:pPr>
            <a:r>
              <a:rPr lang="en-US" sz="1800" dirty="0"/>
              <a:t>$11.5/</a:t>
            </a:r>
            <a:r>
              <a:rPr lang="en-US" sz="1800" dirty="0" err="1"/>
              <a:t>hr</a:t>
            </a:r>
            <a:r>
              <a:rPr lang="en-US" sz="1800" dirty="0"/>
              <a:t>		$12.00/</a:t>
            </a:r>
            <a:r>
              <a:rPr lang="en-US" sz="1800" dirty="0" err="1"/>
              <a:t>hr</a:t>
            </a:r>
            <a:r>
              <a:rPr lang="en-US" sz="1800" dirty="0"/>
              <a:t>	$13.50/</a:t>
            </a:r>
            <a:r>
              <a:rPr lang="en-US" sz="1800" dirty="0" err="1"/>
              <a:t>hr</a:t>
            </a:r>
            <a:r>
              <a:rPr lang="en-US" sz="1800" dirty="0"/>
              <a:t>						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										</a:t>
            </a:r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dirty="0"/>
              <a:t>		</a:t>
            </a:r>
            <a:r>
              <a:rPr lang="en-US" sz="1800" dirty="0">
                <a:solidFill>
                  <a:srgbClr val="7030A0"/>
                </a:solidFill>
              </a:rPr>
              <a:t>Inflation		Inflation		Inflation		Inflation		Inflation</a:t>
            </a:r>
          </a:p>
          <a:p>
            <a:pPr marL="0" indent="0">
              <a:buNone/>
            </a:pPr>
            <a:r>
              <a:rPr lang="en-US" sz="1800" dirty="0"/>
              <a:t>		   2.3%		  1.4%		  7.0%		   6.5%		  3.4%	          </a:t>
            </a:r>
            <a:r>
              <a:rPr lang="en-US" sz="1800" dirty="0">
                <a:solidFill>
                  <a:srgbClr val="FF0000"/>
                </a:solidFill>
              </a:rPr>
              <a:t>25% increase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------------------------------------------------------------------------------------------------------------------------------------------------------------------------</a:t>
            </a: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42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AC42F-277C-B84F-919A-80A30A18B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California Minimum Wage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DEC7CB3-AF21-B648-A240-0D9717C928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514915"/>
              </p:ext>
            </p:extLst>
          </p:nvPr>
        </p:nvGraphicFramePr>
        <p:xfrm>
          <a:off x="838200" y="1507958"/>
          <a:ext cx="10515600" cy="4669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290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9573-7425-3845-B3BC-53EC69E29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134" y="365126"/>
            <a:ext cx="9860666" cy="79601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Washington</a:t>
            </a:r>
            <a:r>
              <a:rPr lang="en-US" b="1" dirty="0"/>
              <a:t> &amp; </a:t>
            </a:r>
            <a:r>
              <a:rPr lang="en-US" b="1" dirty="0">
                <a:solidFill>
                  <a:srgbClr val="0070C0"/>
                </a:solidFill>
              </a:rPr>
              <a:t>California</a:t>
            </a:r>
            <a:r>
              <a:rPr lang="en-US" b="1" dirty="0"/>
              <a:t> Minimum Wage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35F8E93-E82B-9044-8629-3A26CC2DB4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3232310"/>
              </p:ext>
            </p:extLst>
          </p:nvPr>
        </p:nvGraphicFramePr>
        <p:xfrm>
          <a:off x="838200" y="1161144"/>
          <a:ext cx="10515600" cy="5225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6885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C4DB4-194E-AB4B-9085-818C8C52F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chemeClr val="accent2"/>
                </a:solidFill>
              </a:rPr>
              <a:t>Washington</a:t>
            </a:r>
            <a:r>
              <a:rPr lang="en-US" b="1"/>
              <a:t> &amp; </a:t>
            </a:r>
            <a:r>
              <a:rPr lang="en-US" b="1">
                <a:solidFill>
                  <a:srgbClr val="0070C0"/>
                </a:solidFill>
              </a:rPr>
              <a:t>California</a:t>
            </a:r>
            <a:r>
              <a:rPr lang="en-US" b="1"/>
              <a:t> Minimum Wage</a:t>
            </a:r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FCD9D71-C3C1-0D43-941B-05A03009F4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186852"/>
              </p:ext>
            </p:extLst>
          </p:nvPr>
        </p:nvGraphicFramePr>
        <p:xfrm>
          <a:off x="838200" y="1365813"/>
          <a:ext cx="10515600" cy="5139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099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 the years…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167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2018		</a:t>
            </a:r>
            <a:r>
              <a:rPr lang="en-US">
                <a:solidFill>
                  <a:srgbClr val="FF0000"/>
                </a:solidFill>
              </a:rPr>
              <a:t>2019		2020		2021		2022		2023	</a:t>
            </a:r>
            <a:r>
              <a:rPr lang="en-US"/>
              <a:t>	2024</a:t>
            </a:r>
          </a:p>
          <a:p>
            <a:pPr marL="0" indent="0">
              <a:buNone/>
            </a:pPr>
            <a:r>
              <a:rPr lang="en-US"/>
              <a:t>-----------------------------------------------------------------------------------------------------------</a:t>
            </a:r>
          </a:p>
          <a:p>
            <a:pPr marL="0" indent="0">
              <a:buNone/>
            </a:pPr>
            <a:r>
              <a:rPr lang="en-US"/>
              <a:t>$150</a:t>
            </a:r>
            <a:r>
              <a:rPr lang="en-US" sz="1800"/>
              <a:t> dues</a:t>
            </a:r>
            <a:r>
              <a:rPr lang="en-US"/>
              <a:t>	$200		$200		$200		$200		$200		$330</a:t>
            </a:r>
          </a:p>
          <a:p>
            <a:pPr marL="0" indent="0">
              <a:buNone/>
            </a:pPr>
            <a:r>
              <a:rPr lang="en-US" sz="1800">
                <a:solidFill>
                  <a:srgbClr val="0070C0"/>
                </a:solidFill>
              </a:rPr>
              <a:t>Min wage		Min wage		Min wage							              Min wage</a:t>
            </a:r>
          </a:p>
          <a:p>
            <a:pPr marL="0" indent="0">
              <a:buNone/>
            </a:pPr>
            <a:r>
              <a:rPr lang="en-US" sz="1800"/>
              <a:t>$11.5/</a:t>
            </a:r>
            <a:r>
              <a:rPr lang="en-US" sz="1800" err="1"/>
              <a:t>hr</a:t>
            </a:r>
            <a:r>
              <a:rPr lang="en-US" sz="1800"/>
              <a:t>		$12.00/</a:t>
            </a:r>
            <a:r>
              <a:rPr lang="en-US" sz="1800" err="1"/>
              <a:t>hr</a:t>
            </a:r>
            <a:r>
              <a:rPr lang="en-US" sz="1800"/>
              <a:t>	$13.50/</a:t>
            </a:r>
            <a:r>
              <a:rPr lang="en-US" sz="1800" err="1"/>
              <a:t>hr</a:t>
            </a:r>
            <a:r>
              <a:rPr lang="en-US" sz="1800"/>
              <a:t>						              $16.28/</a:t>
            </a:r>
            <a:r>
              <a:rPr lang="en-US" sz="1800" err="1"/>
              <a:t>hr</a:t>
            </a:r>
            <a:r>
              <a:rPr lang="en-US" sz="1800"/>
              <a:t>          </a:t>
            </a:r>
          </a:p>
          <a:p>
            <a:pPr marL="0" indent="0">
              <a:buNone/>
            </a:pPr>
            <a:r>
              <a:rPr lang="en-US" sz="1800">
                <a:solidFill>
                  <a:srgbClr val="FF0000"/>
                </a:solidFill>
              </a:rPr>
              <a:t>										                            41% increase</a:t>
            </a:r>
          </a:p>
          <a:p>
            <a:pPr marL="0" indent="0">
              <a:buNone/>
            </a:pPr>
            <a:endParaRPr lang="en-US" sz="180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/>
              <a:t>		</a:t>
            </a:r>
            <a:r>
              <a:rPr lang="en-US" sz="1800">
                <a:solidFill>
                  <a:srgbClr val="7030A0"/>
                </a:solidFill>
              </a:rPr>
              <a:t>Inflation		Inflation		Inflation		Inflation		Inflation</a:t>
            </a:r>
          </a:p>
          <a:p>
            <a:pPr marL="0" indent="0">
              <a:buNone/>
            </a:pPr>
            <a:r>
              <a:rPr lang="en-US" sz="1800"/>
              <a:t>		   2.3%		  1.4%		  7.0%		   6.5%		  3.4%	          </a:t>
            </a:r>
            <a:r>
              <a:rPr lang="en-US" sz="1800">
                <a:solidFill>
                  <a:srgbClr val="FF0000"/>
                </a:solidFill>
              </a:rPr>
              <a:t>25% increase</a:t>
            </a:r>
          </a:p>
          <a:p>
            <a:pPr marL="0" indent="0">
              <a:buNone/>
            </a:pPr>
            <a:r>
              <a:rPr lang="en-US" sz="1800">
                <a:solidFill>
                  <a:srgbClr val="FF0000"/>
                </a:solidFill>
              </a:rPr>
              <a:t>------------------------------------------------------------------------------------------------------------------------------------------------------------------------</a:t>
            </a:r>
            <a:endParaRPr lang="en-US" sz="180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20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 the years…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636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2018		</a:t>
            </a:r>
            <a:r>
              <a:rPr lang="en-US">
                <a:solidFill>
                  <a:srgbClr val="FF0000"/>
                </a:solidFill>
              </a:rPr>
              <a:t>2019		2020		2021		2022		2023	</a:t>
            </a:r>
            <a:r>
              <a:rPr lang="en-US"/>
              <a:t>	2024</a:t>
            </a:r>
          </a:p>
          <a:p>
            <a:pPr marL="0" indent="0">
              <a:buNone/>
            </a:pPr>
            <a:r>
              <a:rPr lang="en-US"/>
              <a:t>-----------------------------------------------------------------------------------------------------------</a:t>
            </a:r>
          </a:p>
          <a:p>
            <a:pPr marL="0" indent="0">
              <a:buNone/>
            </a:pPr>
            <a:r>
              <a:rPr lang="en-US"/>
              <a:t>$150</a:t>
            </a:r>
            <a:r>
              <a:rPr lang="en-US" sz="1800"/>
              <a:t> dues</a:t>
            </a:r>
            <a:r>
              <a:rPr lang="en-US"/>
              <a:t>	$200		$200		$200		$200		$200		$330</a:t>
            </a:r>
          </a:p>
          <a:p>
            <a:pPr marL="0" indent="0">
              <a:buNone/>
            </a:pPr>
            <a:r>
              <a:rPr lang="en-US" sz="1800">
                <a:solidFill>
                  <a:srgbClr val="0070C0"/>
                </a:solidFill>
              </a:rPr>
              <a:t>Min wage		Min wage		Min wage							              Min wage</a:t>
            </a:r>
          </a:p>
          <a:p>
            <a:pPr marL="0" indent="0">
              <a:buNone/>
            </a:pPr>
            <a:r>
              <a:rPr lang="en-US" sz="1800"/>
              <a:t>$11.5/</a:t>
            </a:r>
            <a:r>
              <a:rPr lang="en-US" sz="1800" err="1"/>
              <a:t>hr</a:t>
            </a:r>
            <a:r>
              <a:rPr lang="en-US" sz="1800"/>
              <a:t>		$12.00/</a:t>
            </a:r>
            <a:r>
              <a:rPr lang="en-US" sz="1800" err="1"/>
              <a:t>hr</a:t>
            </a:r>
            <a:r>
              <a:rPr lang="en-US" sz="1800"/>
              <a:t>	$13.50/</a:t>
            </a:r>
            <a:r>
              <a:rPr lang="en-US" sz="1800" err="1"/>
              <a:t>hr</a:t>
            </a:r>
            <a:r>
              <a:rPr lang="en-US" sz="1800"/>
              <a:t>						              $16.28/</a:t>
            </a:r>
            <a:r>
              <a:rPr lang="en-US" sz="1800" err="1"/>
              <a:t>hr</a:t>
            </a:r>
            <a:r>
              <a:rPr lang="en-US" sz="1800"/>
              <a:t>          </a:t>
            </a:r>
          </a:p>
          <a:p>
            <a:pPr marL="0" indent="0">
              <a:buNone/>
            </a:pPr>
            <a:r>
              <a:rPr lang="en-US" sz="1800">
                <a:solidFill>
                  <a:srgbClr val="FF0000"/>
                </a:solidFill>
              </a:rPr>
              <a:t>										                            41% increase</a:t>
            </a:r>
          </a:p>
          <a:p>
            <a:pPr marL="0" indent="0">
              <a:buNone/>
            </a:pPr>
            <a:endParaRPr lang="en-US" sz="180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/>
              <a:t>		</a:t>
            </a:r>
            <a:r>
              <a:rPr lang="en-US" sz="1800">
                <a:solidFill>
                  <a:srgbClr val="7030A0"/>
                </a:solidFill>
              </a:rPr>
              <a:t>Inflation		Inflation		Inflation		Inflation		Inflation</a:t>
            </a:r>
          </a:p>
          <a:p>
            <a:pPr marL="0" indent="0">
              <a:buNone/>
            </a:pPr>
            <a:r>
              <a:rPr lang="en-US" sz="1800"/>
              <a:t>		   2.3%		  1.4%		  7.0%		   6.5%		  3.4%	          </a:t>
            </a:r>
            <a:r>
              <a:rPr lang="en-US" sz="1800">
                <a:solidFill>
                  <a:srgbClr val="FF0000"/>
                </a:solidFill>
              </a:rPr>
              <a:t>25+% increase</a:t>
            </a:r>
          </a:p>
          <a:p>
            <a:pPr marL="0" indent="0">
              <a:buNone/>
            </a:pPr>
            <a:r>
              <a:rPr lang="en-US" sz="1800">
                <a:solidFill>
                  <a:srgbClr val="FF0000"/>
                </a:solidFill>
              </a:rPr>
              <a:t>------------------------------------------------------------------------------------------------------------------------------------------------------------------------</a:t>
            </a:r>
            <a:endParaRPr lang="en-US" sz="180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800">
                <a:solidFill>
                  <a:schemeClr val="accent6">
                    <a:lumMod val="50000"/>
                  </a:schemeClr>
                </a:solidFill>
              </a:rPr>
              <a:t>Example:		Insurance		 Insurance	 Insurance	 Insurance	 Insurance            </a:t>
            </a:r>
          </a:p>
          <a:p>
            <a:pPr marL="0" indent="0">
              <a:buNone/>
            </a:pPr>
            <a:r>
              <a:rPr lang="en-US" sz="1800">
                <a:solidFill>
                  <a:srgbClr val="FF0000"/>
                </a:solidFill>
              </a:rPr>
              <a:t>		</a:t>
            </a:r>
            <a:r>
              <a:rPr lang="en-US" sz="1800">
                <a:solidFill>
                  <a:schemeClr val="accent6">
                    <a:lumMod val="50000"/>
                  </a:schemeClr>
                </a:solidFill>
              </a:rPr>
              <a:t>$1,035		 $1,035 		 $1,059 	</a:t>
            </a:r>
            <a:r>
              <a:rPr lang="en-US" sz="1800">
                <a:solidFill>
                  <a:srgbClr val="FF0000"/>
                </a:solidFill>
              </a:rPr>
              <a:t>	   </a:t>
            </a:r>
            <a:r>
              <a:rPr lang="en-US" sz="1800">
                <a:solidFill>
                  <a:schemeClr val="accent6">
                    <a:lumMod val="50000"/>
                  </a:schemeClr>
                </a:solidFill>
              </a:rPr>
              <a:t>$2,297		   $2,429	        </a:t>
            </a:r>
            <a:r>
              <a:rPr lang="en-US" sz="1800">
                <a:solidFill>
                  <a:srgbClr val="FF0000"/>
                </a:solidFill>
              </a:rPr>
              <a:t>135% increase</a:t>
            </a:r>
          </a:p>
          <a:p>
            <a:pPr marL="0" indent="0">
              <a:buNone/>
            </a:pPr>
            <a:r>
              <a:rPr lang="en-US" sz="1800">
                <a:solidFill>
                  <a:schemeClr val="accent6">
                    <a:lumMod val="50000"/>
                  </a:schemeClr>
                </a:solidFill>
              </a:rPr>
              <a:t>											        </a:t>
            </a:r>
          </a:p>
        </p:txBody>
      </p:sp>
    </p:spTree>
    <p:extLst>
      <p:ext uri="{BB962C8B-B14F-4D97-AF65-F5344CB8AC3E}">
        <p14:creationId xmlns:p14="http://schemas.microsoft.com/office/powerpoint/2010/main" val="162597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EAAE6-45B4-9842-87AA-ECD5B28BA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83" y="365126"/>
            <a:ext cx="11932783" cy="801311"/>
          </a:xfrm>
        </p:spPr>
        <p:txBody>
          <a:bodyPr/>
          <a:lstStyle/>
          <a:p>
            <a:pPr algn="ctr"/>
            <a:r>
              <a:rPr lang="en-US" b="1" dirty="0"/>
              <a:t>Additional expense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63A40-EFC5-BE41-9A49-DFEB7BB91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3" y="1303132"/>
            <a:ext cx="11647777" cy="5326268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rgbClr val="FF0000"/>
                </a:solidFill>
              </a:rPr>
              <a:t>Legal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30 year old Covenants (Review/eliminate or modify to comply with laws)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Printing of CC&amp;Rs (electronic/in print) easier to refer to incorporating Amendments</a:t>
            </a:r>
          </a:p>
          <a:p>
            <a:pPr marL="914400" lvl="2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Other legal guidance (as/when needed)</a:t>
            </a:r>
          </a:p>
          <a:p>
            <a:pPr marL="457200" lvl="1" indent="0">
              <a:buNone/>
            </a:pPr>
            <a:endParaRPr lang="en-US" u="sng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39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EAAE6-45B4-9842-87AA-ECD5B28BA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83" y="365126"/>
            <a:ext cx="11932783" cy="801311"/>
          </a:xfrm>
        </p:spPr>
        <p:txBody>
          <a:bodyPr/>
          <a:lstStyle/>
          <a:p>
            <a:pPr algn="ctr"/>
            <a:r>
              <a:rPr lang="en-US" b="1"/>
              <a:t>Additional expense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63A40-EFC5-BE41-9A49-DFEB7BB91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3" y="1303132"/>
            <a:ext cx="11647777" cy="5326268"/>
          </a:xfrm>
        </p:spPr>
        <p:txBody>
          <a:bodyPr>
            <a:normAutofit/>
          </a:bodyPr>
          <a:lstStyle/>
          <a:p>
            <a:r>
              <a:rPr lang="en-US" sz="3200" b="1" u="sng">
                <a:solidFill>
                  <a:srgbClr val="FF0000"/>
                </a:solidFill>
              </a:rPr>
              <a:t>Legal</a:t>
            </a:r>
            <a:r>
              <a:rPr lang="en-US" sz="320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30 year old Covenants (Review/eliminate or modify to comply with laws)</a:t>
            </a:r>
          </a:p>
          <a:p>
            <a:pPr lvl="2"/>
            <a:r>
              <a:rPr lang="en-US">
                <a:solidFill>
                  <a:srgbClr val="FF0000"/>
                </a:solidFill>
              </a:rPr>
              <a:t>Printing of CC&amp;Rs (electronic/in print) easier to refer to incorporating Amendments</a:t>
            </a:r>
          </a:p>
          <a:p>
            <a:pPr marL="914400" lvl="2" indent="0">
              <a:buNone/>
            </a:pPr>
            <a:endParaRPr lang="en-US">
              <a:solidFill>
                <a:srgbClr val="FF0000"/>
              </a:solidFill>
            </a:endParaRPr>
          </a:p>
          <a:p>
            <a:pPr lvl="1"/>
            <a:r>
              <a:rPr lang="en-US">
                <a:solidFill>
                  <a:srgbClr val="FF0000"/>
                </a:solidFill>
              </a:rPr>
              <a:t>Other legal guidance (as/when needed)</a:t>
            </a:r>
          </a:p>
          <a:p>
            <a:pPr marL="457200" lvl="1" indent="0">
              <a:buNone/>
            </a:pPr>
            <a:endParaRPr lang="en-US" u="sng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u="sng">
              <a:solidFill>
                <a:srgbClr val="FF0000"/>
              </a:solidFill>
            </a:endParaRPr>
          </a:p>
          <a:p>
            <a:r>
              <a:rPr lang="en-US" sz="3200" b="1" u="sng">
                <a:solidFill>
                  <a:schemeClr val="accent6"/>
                </a:solidFill>
              </a:rPr>
              <a:t>Revised Code of Washington (RCW) reserves</a:t>
            </a:r>
          </a:p>
          <a:p>
            <a:pPr lvl="1"/>
            <a:r>
              <a:rPr lang="en-US" b="1">
                <a:solidFill>
                  <a:schemeClr val="accent6"/>
                </a:solidFill>
              </a:rPr>
              <a:t>Needed accounts</a:t>
            </a:r>
          </a:p>
          <a:p>
            <a:pPr lvl="2"/>
            <a:r>
              <a:rPr lang="en-US" b="1">
                <a:solidFill>
                  <a:schemeClr val="accent6"/>
                </a:solidFill>
              </a:rPr>
              <a:t>Mailbox replacements</a:t>
            </a:r>
          </a:p>
          <a:p>
            <a:pPr lvl="2"/>
            <a:r>
              <a:rPr lang="en-US" b="1">
                <a:solidFill>
                  <a:schemeClr val="accent6"/>
                </a:solidFill>
              </a:rPr>
              <a:t>Major dredging requirement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559536-31D0-A048-9D45-7DEFCCE96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2" y="4885"/>
            <a:ext cx="2323104" cy="116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0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 the years…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636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2018		</a:t>
            </a:r>
            <a:r>
              <a:rPr lang="en-US">
                <a:solidFill>
                  <a:srgbClr val="FF0000"/>
                </a:solidFill>
              </a:rPr>
              <a:t>2019		2020		2021		2022		2023	</a:t>
            </a:r>
            <a:r>
              <a:rPr lang="en-US"/>
              <a:t>	2024</a:t>
            </a:r>
          </a:p>
          <a:p>
            <a:pPr marL="0" indent="0">
              <a:buNone/>
            </a:pPr>
            <a:r>
              <a:rPr lang="en-US"/>
              <a:t>-----------------------------------------------------------------------------------------------------------</a:t>
            </a:r>
          </a:p>
          <a:p>
            <a:pPr marL="0" indent="0">
              <a:buNone/>
            </a:pPr>
            <a:r>
              <a:rPr lang="en-US"/>
              <a:t>$150</a:t>
            </a:r>
            <a:r>
              <a:rPr lang="en-US" sz="1800"/>
              <a:t> dues</a:t>
            </a:r>
            <a:r>
              <a:rPr lang="en-US"/>
              <a:t>	$200		$200		$200		$200		$200		$330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 sz="180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/>
              <a:t>		</a:t>
            </a:r>
            <a:r>
              <a:rPr lang="en-US" sz="1800">
                <a:solidFill>
                  <a:srgbClr val="7030A0"/>
                </a:solidFill>
              </a:rPr>
              <a:t>Inflation		Inflation		Inflation		Inflation		Inflation</a:t>
            </a:r>
          </a:p>
          <a:p>
            <a:pPr marL="0" indent="0">
              <a:buNone/>
            </a:pPr>
            <a:r>
              <a:rPr lang="en-US" sz="1800"/>
              <a:t>		   2.3%		  1.4%		  7.0%		   6.5%		  3.4%	          </a:t>
            </a:r>
            <a:r>
              <a:rPr lang="en-US" sz="1800">
                <a:solidFill>
                  <a:srgbClr val="FF0000"/>
                </a:solidFill>
              </a:rPr>
              <a:t>25% increase</a:t>
            </a:r>
          </a:p>
          <a:p>
            <a:pPr marL="0" indent="0">
              <a:buNone/>
            </a:pPr>
            <a:r>
              <a:rPr lang="en-US" sz="1800">
                <a:solidFill>
                  <a:srgbClr val="FF0000"/>
                </a:solidFill>
              </a:rPr>
              <a:t>------------------------------------------------------------------------------------------------------------------------------------------------------------------------</a:t>
            </a:r>
            <a:endParaRPr lang="en-US" sz="180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2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6D5B3-D402-2E44-B2D1-76CDC09E6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207" y="365125"/>
            <a:ext cx="8095593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</a:rPr>
              <a:t>Why</a:t>
            </a:r>
            <a:r>
              <a:rPr lang="en-US" sz="5400" b="1"/>
              <a:t> an Eagle Crest</a:t>
            </a:r>
            <a:br>
              <a:rPr lang="en-US" sz="5400" b="1"/>
            </a:br>
            <a:r>
              <a:rPr lang="en-US" sz="5400" b="1">
                <a:solidFill>
                  <a:srgbClr val="FF0000"/>
                </a:solidFill>
              </a:rPr>
              <a:t>Community Association?</a:t>
            </a:r>
            <a:r>
              <a:rPr lang="en-US" sz="5400" b="1"/>
              <a:t> </a:t>
            </a:r>
            <a:endParaRPr lang="en-US" sz="5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A20B7-FEBA-0145-A5FE-AA5CB1EC9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309" y="1825625"/>
            <a:ext cx="11655973" cy="435133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</a:pPr>
            <a:r>
              <a:rPr lang="en-US" sz="2000" b="1"/>
              <a:t>Local government approval needed prior to building Eagle Crest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FE9F2B-488D-E746-876D-3B34B757B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23" y="216963"/>
            <a:ext cx="1637647" cy="160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4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7544A-5F87-014E-9CA5-7E643CBB6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924" y="32158"/>
            <a:ext cx="9398875" cy="1292145"/>
          </a:xfrm>
        </p:spPr>
        <p:txBody>
          <a:bodyPr/>
          <a:lstStyle/>
          <a:p>
            <a:r>
              <a:rPr lang="en-US" b="1"/>
              <a:t>Association </a:t>
            </a:r>
            <a:r>
              <a:rPr lang="en-US" b="1">
                <a:solidFill>
                  <a:srgbClr val="FF0000"/>
                </a:solidFill>
              </a:rPr>
              <a:t>5 Year Budget Projection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CC83F-D277-3144-AB21-9AF1A6F07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3" y="1187669"/>
            <a:ext cx="10954407" cy="5181600"/>
          </a:xfrm>
        </p:spPr>
        <p:txBody>
          <a:bodyPr>
            <a:normAutofit/>
          </a:bodyPr>
          <a:lstStyle/>
          <a:p>
            <a:r>
              <a:rPr lang="en-US" u="sng">
                <a:solidFill>
                  <a:srgbClr val="FF0000"/>
                </a:solidFill>
              </a:rPr>
              <a:t>Financial goals</a:t>
            </a:r>
            <a:r>
              <a:rPr lang="en-US"/>
              <a:t> for developing Forecasted Budget: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3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7544A-5F87-014E-9CA5-7E643CBB6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924" y="32158"/>
            <a:ext cx="9398875" cy="1292145"/>
          </a:xfrm>
        </p:spPr>
        <p:txBody>
          <a:bodyPr/>
          <a:lstStyle/>
          <a:p>
            <a:r>
              <a:rPr lang="en-US" b="1"/>
              <a:t>Association </a:t>
            </a:r>
            <a:r>
              <a:rPr lang="en-US" b="1">
                <a:solidFill>
                  <a:srgbClr val="FF0000"/>
                </a:solidFill>
              </a:rPr>
              <a:t>5 Year Budget Projection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CC83F-D277-3144-AB21-9AF1A6F07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3" y="1187669"/>
            <a:ext cx="10954407" cy="5181600"/>
          </a:xfrm>
        </p:spPr>
        <p:txBody>
          <a:bodyPr>
            <a:normAutofit/>
          </a:bodyPr>
          <a:lstStyle/>
          <a:p>
            <a:r>
              <a:rPr lang="en-US" u="sng">
                <a:solidFill>
                  <a:srgbClr val="FF0000"/>
                </a:solidFill>
              </a:rPr>
              <a:t>Financial goals</a:t>
            </a:r>
            <a:r>
              <a:rPr lang="en-US"/>
              <a:t> for developing Forecasted Budget:</a:t>
            </a:r>
          </a:p>
          <a:p>
            <a:pPr lvl="1">
              <a:lnSpc>
                <a:spcPct val="150000"/>
              </a:lnSpc>
            </a:pPr>
            <a:r>
              <a:rPr lang="en-US" b="1">
                <a:solidFill>
                  <a:srgbClr val="00B050"/>
                </a:solidFill>
              </a:rPr>
              <a:t>Accurately predict future budget expenses/needed income to </a:t>
            </a:r>
            <a:r>
              <a:rPr lang="en-US" b="1" u="sng">
                <a:solidFill>
                  <a:srgbClr val="00B050"/>
                </a:solidFill>
              </a:rPr>
              <a:t>limit</a:t>
            </a:r>
            <a:r>
              <a:rPr lang="en-US" b="1">
                <a:solidFill>
                  <a:srgbClr val="00B050"/>
                </a:solidFill>
              </a:rPr>
              <a:t>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b="1">
                <a:solidFill>
                  <a:srgbClr val="00B050"/>
                </a:solidFill>
              </a:rPr>
              <a:t>    risk of future </a:t>
            </a:r>
            <a:r>
              <a:rPr lang="en-US" b="1" u="sng">
                <a:solidFill>
                  <a:srgbClr val="00B050"/>
                </a:solidFill>
              </a:rPr>
              <a:t>Special Assessments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3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7544A-5F87-014E-9CA5-7E643CBB6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924" y="32158"/>
            <a:ext cx="9398875" cy="1292145"/>
          </a:xfrm>
        </p:spPr>
        <p:txBody>
          <a:bodyPr/>
          <a:lstStyle/>
          <a:p>
            <a:r>
              <a:rPr lang="en-US" b="1"/>
              <a:t>Association </a:t>
            </a:r>
            <a:r>
              <a:rPr lang="en-US" b="1">
                <a:solidFill>
                  <a:srgbClr val="FF0000"/>
                </a:solidFill>
              </a:rPr>
              <a:t>5 Year Budget Projection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CC83F-D277-3144-AB21-9AF1A6F07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3" y="1187669"/>
            <a:ext cx="10954407" cy="5181600"/>
          </a:xfrm>
        </p:spPr>
        <p:txBody>
          <a:bodyPr>
            <a:normAutofit/>
          </a:bodyPr>
          <a:lstStyle/>
          <a:p>
            <a:r>
              <a:rPr lang="en-US" u="sng">
                <a:solidFill>
                  <a:srgbClr val="FF0000"/>
                </a:solidFill>
              </a:rPr>
              <a:t>Financial goals</a:t>
            </a:r>
            <a:r>
              <a:rPr lang="en-US"/>
              <a:t> for developing Forecasted Budget:</a:t>
            </a:r>
          </a:p>
          <a:p>
            <a:pPr lvl="1">
              <a:lnSpc>
                <a:spcPct val="150000"/>
              </a:lnSpc>
            </a:pPr>
            <a:r>
              <a:rPr lang="en-US" b="1">
                <a:solidFill>
                  <a:srgbClr val="00B050"/>
                </a:solidFill>
              </a:rPr>
              <a:t>Accurately predict future budget expenses/needed income to </a:t>
            </a:r>
            <a:r>
              <a:rPr lang="en-US" b="1" u="sng">
                <a:solidFill>
                  <a:srgbClr val="00B050"/>
                </a:solidFill>
              </a:rPr>
              <a:t>limit</a:t>
            </a:r>
            <a:r>
              <a:rPr lang="en-US" b="1">
                <a:solidFill>
                  <a:srgbClr val="00B050"/>
                </a:solidFill>
              </a:rPr>
              <a:t>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b="1">
                <a:solidFill>
                  <a:srgbClr val="00B050"/>
                </a:solidFill>
              </a:rPr>
              <a:t>    risk of future </a:t>
            </a:r>
            <a:r>
              <a:rPr lang="en-US" b="1" u="sng">
                <a:solidFill>
                  <a:srgbClr val="00B050"/>
                </a:solidFill>
              </a:rPr>
              <a:t>Special Assessments</a:t>
            </a:r>
          </a:p>
          <a:p>
            <a:pPr lvl="1">
              <a:lnSpc>
                <a:spcPct val="150000"/>
              </a:lnSpc>
            </a:pPr>
            <a:r>
              <a:rPr lang="en-US" b="1"/>
              <a:t>Maintain sufficient </a:t>
            </a:r>
            <a:r>
              <a:rPr lang="en-US" b="1" u="sng"/>
              <a:t>cash AND reserves</a:t>
            </a:r>
            <a:r>
              <a:rPr lang="en-US" b="1"/>
              <a:t> - ensure </a:t>
            </a:r>
            <a:r>
              <a:rPr lang="en-US" b="1" u="sng"/>
              <a:t>adequate liquidity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2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7544A-5F87-014E-9CA5-7E643CBB6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924" y="32158"/>
            <a:ext cx="9398875" cy="1292145"/>
          </a:xfrm>
        </p:spPr>
        <p:txBody>
          <a:bodyPr/>
          <a:lstStyle/>
          <a:p>
            <a:r>
              <a:rPr lang="en-US" b="1"/>
              <a:t>Association </a:t>
            </a:r>
            <a:r>
              <a:rPr lang="en-US" b="1">
                <a:solidFill>
                  <a:srgbClr val="FF0000"/>
                </a:solidFill>
              </a:rPr>
              <a:t>5 Year Budget Projection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CC83F-D277-3144-AB21-9AF1A6F07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3" y="1187669"/>
            <a:ext cx="10954407" cy="5181600"/>
          </a:xfrm>
        </p:spPr>
        <p:txBody>
          <a:bodyPr>
            <a:normAutofit/>
          </a:bodyPr>
          <a:lstStyle/>
          <a:p>
            <a:r>
              <a:rPr lang="en-US" u="sng">
                <a:solidFill>
                  <a:srgbClr val="FF0000"/>
                </a:solidFill>
              </a:rPr>
              <a:t>Financial goals</a:t>
            </a:r>
            <a:r>
              <a:rPr lang="en-US"/>
              <a:t> for developing Forecasted Budget:</a:t>
            </a:r>
          </a:p>
          <a:p>
            <a:pPr lvl="1">
              <a:lnSpc>
                <a:spcPct val="150000"/>
              </a:lnSpc>
            </a:pPr>
            <a:r>
              <a:rPr lang="en-US" b="1">
                <a:solidFill>
                  <a:srgbClr val="00B050"/>
                </a:solidFill>
              </a:rPr>
              <a:t>Accurately predict future budget expenses/needed income to </a:t>
            </a:r>
            <a:r>
              <a:rPr lang="en-US" b="1" u="sng">
                <a:solidFill>
                  <a:srgbClr val="00B050"/>
                </a:solidFill>
              </a:rPr>
              <a:t>limit</a:t>
            </a:r>
            <a:r>
              <a:rPr lang="en-US" b="1">
                <a:solidFill>
                  <a:srgbClr val="00B050"/>
                </a:solidFill>
              </a:rPr>
              <a:t>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b="1">
                <a:solidFill>
                  <a:srgbClr val="00B050"/>
                </a:solidFill>
              </a:rPr>
              <a:t>    risk of future </a:t>
            </a:r>
            <a:r>
              <a:rPr lang="en-US" b="1" u="sng">
                <a:solidFill>
                  <a:srgbClr val="00B050"/>
                </a:solidFill>
              </a:rPr>
              <a:t>Special Assessments</a:t>
            </a:r>
          </a:p>
          <a:p>
            <a:pPr lvl="1">
              <a:lnSpc>
                <a:spcPct val="150000"/>
              </a:lnSpc>
            </a:pPr>
            <a:r>
              <a:rPr lang="en-US" b="1"/>
              <a:t>Maintain sufficient </a:t>
            </a:r>
            <a:r>
              <a:rPr lang="en-US" b="1" u="sng"/>
              <a:t>cash AND reserves</a:t>
            </a:r>
            <a:r>
              <a:rPr lang="en-US" b="1"/>
              <a:t> - ensure </a:t>
            </a:r>
            <a:r>
              <a:rPr lang="en-US" b="1" u="sng"/>
              <a:t>adequate liquidity</a:t>
            </a:r>
          </a:p>
          <a:p>
            <a:pPr lvl="1">
              <a:lnSpc>
                <a:spcPct val="150000"/>
              </a:lnSpc>
            </a:pPr>
            <a:r>
              <a:rPr lang="en-US" b="1" u="sng">
                <a:solidFill>
                  <a:srgbClr val="00B050"/>
                </a:solidFill>
              </a:rPr>
              <a:t>Stabilize</a:t>
            </a:r>
            <a:r>
              <a:rPr lang="en-US" b="1">
                <a:solidFill>
                  <a:srgbClr val="00B050"/>
                </a:solidFill>
              </a:rPr>
              <a:t> </a:t>
            </a:r>
            <a:r>
              <a:rPr lang="en-US" b="1" u="sng">
                <a:solidFill>
                  <a:srgbClr val="00B050"/>
                </a:solidFill>
              </a:rPr>
              <a:t>dues payments</a:t>
            </a:r>
            <a:r>
              <a:rPr lang="en-US" b="1">
                <a:solidFill>
                  <a:srgbClr val="00B050"/>
                </a:solidFill>
              </a:rPr>
              <a:t> for as long a period as deemed possible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b="1"/>
              <a:t>                        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7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7544A-5F87-014E-9CA5-7E643CBB6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924" y="32158"/>
            <a:ext cx="9398875" cy="1292145"/>
          </a:xfrm>
        </p:spPr>
        <p:txBody>
          <a:bodyPr/>
          <a:lstStyle/>
          <a:p>
            <a:r>
              <a:rPr lang="en-US" b="1"/>
              <a:t>Association </a:t>
            </a:r>
            <a:r>
              <a:rPr lang="en-US" b="1">
                <a:solidFill>
                  <a:srgbClr val="FF0000"/>
                </a:solidFill>
              </a:rPr>
              <a:t>5 Year Budget Projection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CC83F-D277-3144-AB21-9AF1A6F07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3" y="1187669"/>
            <a:ext cx="10954407" cy="5181600"/>
          </a:xfrm>
        </p:spPr>
        <p:txBody>
          <a:bodyPr>
            <a:normAutofit/>
          </a:bodyPr>
          <a:lstStyle/>
          <a:p>
            <a:r>
              <a:rPr lang="en-US" u="sng">
                <a:solidFill>
                  <a:srgbClr val="FF0000"/>
                </a:solidFill>
              </a:rPr>
              <a:t>Financial goals</a:t>
            </a:r>
            <a:r>
              <a:rPr lang="en-US"/>
              <a:t> for developing Forecasted Budget:</a:t>
            </a:r>
          </a:p>
          <a:p>
            <a:pPr lvl="1">
              <a:lnSpc>
                <a:spcPct val="150000"/>
              </a:lnSpc>
            </a:pPr>
            <a:r>
              <a:rPr lang="en-US" b="1">
                <a:solidFill>
                  <a:srgbClr val="00B050"/>
                </a:solidFill>
              </a:rPr>
              <a:t>Accurately predict future budget expenses/needed income to </a:t>
            </a:r>
            <a:r>
              <a:rPr lang="en-US" b="1" u="sng">
                <a:solidFill>
                  <a:srgbClr val="00B050"/>
                </a:solidFill>
              </a:rPr>
              <a:t>limit</a:t>
            </a:r>
            <a:r>
              <a:rPr lang="en-US" b="1">
                <a:solidFill>
                  <a:srgbClr val="00B050"/>
                </a:solidFill>
              </a:rPr>
              <a:t>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b="1">
                <a:solidFill>
                  <a:srgbClr val="00B050"/>
                </a:solidFill>
              </a:rPr>
              <a:t>    risk of future </a:t>
            </a:r>
            <a:r>
              <a:rPr lang="en-US" b="1" u="sng">
                <a:solidFill>
                  <a:srgbClr val="00B050"/>
                </a:solidFill>
              </a:rPr>
              <a:t>Special Assessments</a:t>
            </a:r>
          </a:p>
          <a:p>
            <a:pPr lvl="1">
              <a:lnSpc>
                <a:spcPct val="150000"/>
              </a:lnSpc>
            </a:pPr>
            <a:r>
              <a:rPr lang="en-US" b="1"/>
              <a:t>Maintain sufficient </a:t>
            </a:r>
            <a:r>
              <a:rPr lang="en-US" b="1" u="sng"/>
              <a:t>cash AND reserves</a:t>
            </a:r>
            <a:r>
              <a:rPr lang="en-US" b="1"/>
              <a:t> - ensure </a:t>
            </a:r>
            <a:r>
              <a:rPr lang="en-US" b="1" u="sng"/>
              <a:t>adequate liquidity</a:t>
            </a:r>
          </a:p>
          <a:p>
            <a:pPr lvl="1">
              <a:lnSpc>
                <a:spcPct val="150000"/>
              </a:lnSpc>
            </a:pPr>
            <a:r>
              <a:rPr lang="en-US" b="1" u="sng">
                <a:solidFill>
                  <a:srgbClr val="00B050"/>
                </a:solidFill>
              </a:rPr>
              <a:t>Stabilize</a:t>
            </a:r>
            <a:r>
              <a:rPr lang="en-US" b="1">
                <a:solidFill>
                  <a:srgbClr val="00B050"/>
                </a:solidFill>
              </a:rPr>
              <a:t> </a:t>
            </a:r>
            <a:r>
              <a:rPr lang="en-US" b="1" u="sng">
                <a:solidFill>
                  <a:srgbClr val="00B050"/>
                </a:solidFill>
              </a:rPr>
              <a:t>dues payments</a:t>
            </a:r>
            <a:r>
              <a:rPr lang="en-US" b="1">
                <a:solidFill>
                  <a:srgbClr val="00B050"/>
                </a:solidFill>
              </a:rPr>
              <a:t> for as long a period as deemed possible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b="1"/>
              <a:t>                          </a:t>
            </a:r>
            <a:r>
              <a:rPr lang="en-US" b="1" u="sng"/>
              <a:t>Results of finalized 5 year projected budget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3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7544A-5F87-014E-9CA5-7E643CBB6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924" y="32158"/>
            <a:ext cx="9398875" cy="1292145"/>
          </a:xfrm>
        </p:spPr>
        <p:txBody>
          <a:bodyPr/>
          <a:lstStyle/>
          <a:p>
            <a:r>
              <a:rPr lang="en-US" b="1"/>
              <a:t>Association </a:t>
            </a:r>
            <a:r>
              <a:rPr lang="en-US" b="1">
                <a:solidFill>
                  <a:srgbClr val="FF0000"/>
                </a:solidFill>
              </a:rPr>
              <a:t>5 Year Budget Projection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CC83F-D277-3144-AB21-9AF1A6F07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3" y="1187669"/>
            <a:ext cx="10954407" cy="5181600"/>
          </a:xfrm>
        </p:spPr>
        <p:txBody>
          <a:bodyPr>
            <a:normAutofit/>
          </a:bodyPr>
          <a:lstStyle/>
          <a:p>
            <a:r>
              <a:rPr lang="en-US" u="sng">
                <a:solidFill>
                  <a:srgbClr val="FF0000"/>
                </a:solidFill>
              </a:rPr>
              <a:t>Financial goals</a:t>
            </a:r>
            <a:r>
              <a:rPr lang="en-US"/>
              <a:t> for developing Forecasted Budget:</a:t>
            </a:r>
          </a:p>
          <a:p>
            <a:pPr lvl="1">
              <a:lnSpc>
                <a:spcPct val="150000"/>
              </a:lnSpc>
            </a:pPr>
            <a:r>
              <a:rPr lang="en-US" b="1">
                <a:solidFill>
                  <a:srgbClr val="00B050"/>
                </a:solidFill>
              </a:rPr>
              <a:t>Accurately predict future budget expenses/needed income to </a:t>
            </a:r>
            <a:r>
              <a:rPr lang="en-US" b="1" u="sng">
                <a:solidFill>
                  <a:srgbClr val="00B050"/>
                </a:solidFill>
              </a:rPr>
              <a:t>limit</a:t>
            </a:r>
            <a:r>
              <a:rPr lang="en-US" b="1">
                <a:solidFill>
                  <a:srgbClr val="00B050"/>
                </a:solidFill>
              </a:rPr>
              <a:t>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b="1">
                <a:solidFill>
                  <a:srgbClr val="00B050"/>
                </a:solidFill>
              </a:rPr>
              <a:t>    risk of future </a:t>
            </a:r>
            <a:r>
              <a:rPr lang="en-US" b="1" u="sng">
                <a:solidFill>
                  <a:srgbClr val="00B050"/>
                </a:solidFill>
              </a:rPr>
              <a:t>Special Assessments</a:t>
            </a:r>
          </a:p>
          <a:p>
            <a:pPr lvl="1">
              <a:lnSpc>
                <a:spcPct val="150000"/>
              </a:lnSpc>
            </a:pPr>
            <a:r>
              <a:rPr lang="en-US" b="1"/>
              <a:t>Maintain sufficient </a:t>
            </a:r>
            <a:r>
              <a:rPr lang="en-US" b="1" u="sng"/>
              <a:t>cash AND reserves</a:t>
            </a:r>
            <a:r>
              <a:rPr lang="en-US" b="1"/>
              <a:t> - ensure </a:t>
            </a:r>
            <a:r>
              <a:rPr lang="en-US" b="1" u="sng"/>
              <a:t>adequate liquidity</a:t>
            </a:r>
          </a:p>
          <a:p>
            <a:pPr lvl="1">
              <a:lnSpc>
                <a:spcPct val="150000"/>
              </a:lnSpc>
            </a:pPr>
            <a:r>
              <a:rPr lang="en-US" b="1" u="sng">
                <a:solidFill>
                  <a:srgbClr val="00B050"/>
                </a:solidFill>
              </a:rPr>
              <a:t>Stabilize</a:t>
            </a:r>
            <a:r>
              <a:rPr lang="en-US" b="1">
                <a:solidFill>
                  <a:srgbClr val="00B050"/>
                </a:solidFill>
              </a:rPr>
              <a:t> </a:t>
            </a:r>
            <a:r>
              <a:rPr lang="en-US" b="1" u="sng">
                <a:solidFill>
                  <a:srgbClr val="00B050"/>
                </a:solidFill>
              </a:rPr>
              <a:t>dues payments</a:t>
            </a:r>
            <a:r>
              <a:rPr lang="en-US" b="1">
                <a:solidFill>
                  <a:srgbClr val="00B050"/>
                </a:solidFill>
              </a:rPr>
              <a:t> for as long a period as deemed possible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b="1"/>
              <a:t>                          </a:t>
            </a:r>
            <a:r>
              <a:rPr lang="en-US" b="1" u="sng"/>
              <a:t>Results of finalized 5 year projected budget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000" b="1"/>
              <a:t>Projected dues to cover expenses/maintain liquidity/with reserves =  $330/year (2024 thru 2028)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en-US" b="1">
                <a:solidFill>
                  <a:srgbClr val="FF0000"/>
                </a:solidFill>
              </a:rPr>
              <a:t>      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2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7544A-5F87-014E-9CA5-7E643CBB6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924" y="32158"/>
            <a:ext cx="9398875" cy="1292145"/>
          </a:xfrm>
        </p:spPr>
        <p:txBody>
          <a:bodyPr/>
          <a:lstStyle/>
          <a:p>
            <a:r>
              <a:rPr lang="en-US" b="1"/>
              <a:t>Association </a:t>
            </a:r>
            <a:r>
              <a:rPr lang="en-US" b="1">
                <a:solidFill>
                  <a:srgbClr val="FF0000"/>
                </a:solidFill>
              </a:rPr>
              <a:t>5 Year Budget Projection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CC83F-D277-3144-AB21-9AF1A6F07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3" y="1187669"/>
            <a:ext cx="10954407" cy="5181600"/>
          </a:xfrm>
        </p:spPr>
        <p:txBody>
          <a:bodyPr>
            <a:normAutofit/>
          </a:bodyPr>
          <a:lstStyle/>
          <a:p>
            <a:r>
              <a:rPr lang="en-US" u="sng">
                <a:solidFill>
                  <a:srgbClr val="FF0000"/>
                </a:solidFill>
              </a:rPr>
              <a:t>Financial goals</a:t>
            </a:r>
            <a:r>
              <a:rPr lang="en-US"/>
              <a:t> for developing Forecasted Budget:</a:t>
            </a:r>
          </a:p>
          <a:p>
            <a:pPr lvl="1">
              <a:lnSpc>
                <a:spcPct val="150000"/>
              </a:lnSpc>
            </a:pPr>
            <a:r>
              <a:rPr lang="en-US" b="1">
                <a:solidFill>
                  <a:srgbClr val="00B050"/>
                </a:solidFill>
              </a:rPr>
              <a:t>Accurately predict future budget expenses/needed income to </a:t>
            </a:r>
            <a:r>
              <a:rPr lang="en-US" b="1" u="sng">
                <a:solidFill>
                  <a:srgbClr val="00B050"/>
                </a:solidFill>
              </a:rPr>
              <a:t>limit</a:t>
            </a:r>
            <a:r>
              <a:rPr lang="en-US" b="1">
                <a:solidFill>
                  <a:srgbClr val="00B050"/>
                </a:solidFill>
              </a:rPr>
              <a:t>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b="1">
                <a:solidFill>
                  <a:srgbClr val="00B050"/>
                </a:solidFill>
              </a:rPr>
              <a:t>    risk of future </a:t>
            </a:r>
            <a:r>
              <a:rPr lang="en-US" b="1" u="sng">
                <a:solidFill>
                  <a:srgbClr val="00B050"/>
                </a:solidFill>
              </a:rPr>
              <a:t>Special Assessments</a:t>
            </a:r>
          </a:p>
          <a:p>
            <a:pPr lvl="1">
              <a:lnSpc>
                <a:spcPct val="150000"/>
              </a:lnSpc>
            </a:pPr>
            <a:r>
              <a:rPr lang="en-US" b="1"/>
              <a:t>Maintain sufficient </a:t>
            </a:r>
            <a:r>
              <a:rPr lang="en-US" b="1" u="sng"/>
              <a:t>cash AND reserves</a:t>
            </a:r>
            <a:r>
              <a:rPr lang="en-US" b="1"/>
              <a:t> - ensure </a:t>
            </a:r>
            <a:r>
              <a:rPr lang="en-US" b="1" u="sng"/>
              <a:t>adequate liquidity</a:t>
            </a:r>
          </a:p>
          <a:p>
            <a:pPr lvl="1">
              <a:lnSpc>
                <a:spcPct val="150000"/>
              </a:lnSpc>
            </a:pPr>
            <a:r>
              <a:rPr lang="en-US" b="1" u="sng">
                <a:solidFill>
                  <a:srgbClr val="00B050"/>
                </a:solidFill>
              </a:rPr>
              <a:t>Stabilize</a:t>
            </a:r>
            <a:r>
              <a:rPr lang="en-US" b="1">
                <a:solidFill>
                  <a:srgbClr val="00B050"/>
                </a:solidFill>
              </a:rPr>
              <a:t> </a:t>
            </a:r>
            <a:r>
              <a:rPr lang="en-US" b="1" u="sng">
                <a:solidFill>
                  <a:srgbClr val="00B050"/>
                </a:solidFill>
              </a:rPr>
              <a:t>dues payments</a:t>
            </a:r>
            <a:r>
              <a:rPr lang="en-US" b="1">
                <a:solidFill>
                  <a:srgbClr val="00B050"/>
                </a:solidFill>
              </a:rPr>
              <a:t> for as long a period as deemed possible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b="1"/>
              <a:t>                          </a:t>
            </a:r>
            <a:r>
              <a:rPr lang="en-US" b="1" u="sng"/>
              <a:t>Results of finalized 5 year projected budget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000" b="1"/>
              <a:t>Projected dues to cover expenses/maintain liquidity/with reserves =  $330/year (2024 thru 2028)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en-US" b="1">
                <a:solidFill>
                  <a:srgbClr val="FF0000"/>
                </a:solidFill>
              </a:rPr>
              <a:t>       BOARD REQUESTING A MEMBERSHIP VOTE ON DUES – by February 29th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5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04135-5987-7445-AB56-0EA806743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765" y="2101726"/>
            <a:ext cx="10418087" cy="1466422"/>
          </a:xfrm>
        </p:spPr>
        <p:txBody>
          <a:bodyPr/>
          <a:lstStyle/>
          <a:p>
            <a:r>
              <a:rPr lang="en-US" b="1"/>
              <a:t>Again, </a:t>
            </a:r>
            <a:r>
              <a:rPr lang="en-US" b="1">
                <a:solidFill>
                  <a:srgbClr val="FF0000"/>
                </a:solidFill>
              </a:rPr>
              <a:t>Thank You Volunteer Neighbors</a:t>
            </a:r>
            <a:r>
              <a:rPr lang="en-US" b="1"/>
              <a:t>!!!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A296E3-2F5D-B545-995E-AB57E1940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265" y="3798562"/>
            <a:ext cx="4142740" cy="21649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556B84-76D2-3D4B-9ED2-61241E916AD3}"/>
              </a:ext>
            </a:extLst>
          </p:cNvPr>
          <p:cNvSpPr txBox="1"/>
          <p:nvPr/>
        </p:nvSpPr>
        <p:spPr>
          <a:xfrm>
            <a:off x="6629400" y="5963478"/>
            <a:ext cx="5148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>
                <a:solidFill>
                  <a:srgbClr val="FF0000"/>
                </a:solidFill>
              </a:rPr>
              <a:t>And</a:t>
            </a:r>
            <a:r>
              <a:rPr lang="en-US"/>
              <a:t> thank you </a:t>
            </a:r>
            <a:r>
              <a:rPr lang="en-US" err="1"/>
              <a:t>Wallin</a:t>
            </a:r>
            <a:r>
              <a:rPr lang="en-US"/>
              <a:t>-Stucky Funeral Home for your</a:t>
            </a:r>
          </a:p>
          <a:p>
            <a:pPr algn="ctr"/>
            <a:r>
              <a:rPr lang="en-US"/>
              <a:t>generosity and support 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7495B4-5099-174E-A926-F9F5C1B5F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458" y="4321037"/>
            <a:ext cx="5285077" cy="16731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A904C3-749A-F044-B69E-9420C859FE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749314" cy="1749314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EE64B22-68B5-DD49-9C6A-2FFDCF8CC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74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1438E-7D67-CD4F-A4E7-FFF01AE8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6896"/>
            <a:ext cx="10515600" cy="4863757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</a:rPr>
              <a:t>Questions/Discussion</a:t>
            </a:r>
            <a:br>
              <a:rPr lang="en-US" sz="5400" b="1"/>
            </a:br>
            <a:r>
              <a:rPr lang="en-US" sz="5400" b="1"/>
              <a:t>Period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FAAD02-73C6-BC4D-A259-540449393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39" y="276402"/>
            <a:ext cx="2215485" cy="18704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B321E7-8060-B749-A882-018EAD197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7823" y="98904"/>
            <a:ext cx="2047948" cy="204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70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EAF1C-8CE9-BF40-8558-4D077527D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458" y="234177"/>
            <a:ext cx="10361341" cy="1192055"/>
          </a:xfrm>
        </p:spPr>
        <p:txBody>
          <a:bodyPr>
            <a:normAutofit/>
          </a:bodyPr>
          <a:lstStyle/>
          <a:p>
            <a:pPr algn="ctr"/>
            <a:r>
              <a:rPr lang="en-US" sz="5400" b="1"/>
              <a:t>Thank you for attending 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F2B6D-AE84-3A47-A5AC-7E1811261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1169"/>
            <a:ext cx="10515600" cy="858646"/>
          </a:xfrm>
        </p:spPr>
        <p:txBody>
          <a:bodyPr/>
          <a:lstStyle/>
          <a:p>
            <a:pPr marL="0" indent="0" algn="ctr">
              <a:buNone/>
            </a:pPr>
            <a:r>
              <a:rPr lang="en-US">
                <a:solidFill>
                  <a:srgbClr val="FF0000"/>
                </a:solidFill>
              </a:rPr>
              <a:t>Refreshments/water </a:t>
            </a:r>
            <a:r>
              <a:rPr lang="en-US"/>
              <a:t>in the back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7B83FAD-B976-F240-AB5D-35337195D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74" y="0"/>
            <a:ext cx="1405054" cy="13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1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6D5B3-D402-2E44-B2D1-76CDC09E6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207" y="365125"/>
            <a:ext cx="8095593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</a:rPr>
              <a:t>Why</a:t>
            </a:r>
            <a:r>
              <a:rPr lang="en-US" sz="5400" b="1"/>
              <a:t> an Eagle Crest</a:t>
            </a:r>
            <a:br>
              <a:rPr lang="en-US" sz="5400" b="1"/>
            </a:br>
            <a:r>
              <a:rPr lang="en-US" sz="5400" b="1">
                <a:solidFill>
                  <a:srgbClr val="FF0000"/>
                </a:solidFill>
              </a:rPr>
              <a:t>Community Association?</a:t>
            </a:r>
            <a:r>
              <a:rPr lang="en-US" sz="5400" b="1"/>
              <a:t> </a:t>
            </a:r>
            <a:endParaRPr lang="en-US" sz="5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A20B7-FEBA-0145-A5FE-AA5CB1EC9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309" y="1825625"/>
            <a:ext cx="11655973" cy="435133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</a:pPr>
            <a:r>
              <a:rPr lang="en-US" sz="2000" b="1"/>
              <a:t>Local government approval needed prior to building Eagle Crest</a:t>
            </a:r>
          </a:p>
          <a:p>
            <a:pPr marL="285750" indent="-285750">
              <a:lnSpc>
                <a:spcPct val="150000"/>
              </a:lnSpc>
            </a:pPr>
            <a:r>
              <a:rPr lang="en-US" sz="2000" b="1">
                <a:solidFill>
                  <a:srgbClr val="00B050"/>
                </a:solidFill>
              </a:rPr>
              <a:t>CC&amp;Rs (Covenants, Conditions and Restrictions) descriptions of what the Eagle Crest community would look like/how operate submitted and approved by the City (1994)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FE9F2B-488D-E746-876D-3B34B757B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23" y="216963"/>
            <a:ext cx="1637647" cy="160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99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1438E-7D67-CD4F-A4E7-FFF01AE8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6896"/>
            <a:ext cx="10515600" cy="4863757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Reception time</a:t>
            </a:r>
            <a:endParaRPr lang="en-US" sz="54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FAAD02-73C6-BC4D-A259-540449393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39" y="276402"/>
            <a:ext cx="2215485" cy="187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5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6D5B3-D402-2E44-B2D1-76CDC09E6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207" y="365125"/>
            <a:ext cx="8095593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</a:rPr>
              <a:t>Why</a:t>
            </a:r>
            <a:r>
              <a:rPr lang="en-US" sz="5400" b="1"/>
              <a:t> an Eagle Crest</a:t>
            </a:r>
            <a:br>
              <a:rPr lang="en-US" sz="5400" b="1"/>
            </a:br>
            <a:r>
              <a:rPr lang="en-US" sz="5400" b="1">
                <a:solidFill>
                  <a:srgbClr val="FF0000"/>
                </a:solidFill>
              </a:rPr>
              <a:t>Community Association?</a:t>
            </a:r>
            <a:r>
              <a:rPr lang="en-US" sz="5400" b="1"/>
              <a:t> </a:t>
            </a:r>
            <a:endParaRPr lang="en-US" sz="5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A20B7-FEBA-0145-A5FE-AA5CB1EC9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309" y="1825625"/>
            <a:ext cx="11655973" cy="435133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</a:pPr>
            <a:r>
              <a:rPr lang="en-US" sz="2000" b="1"/>
              <a:t>Local government approval needed prior to building Eagle Crest</a:t>
            </a:r>
          </a:p>
          <a:p>
            <a:pPr marL="285750" indent="-285750">
              <a:lnSpc>
                <a:spcPct val="150000"/>
              </a:lnSpc>
            </a:pPr>
            <a:r>
              <a:rPr lang="en-US" sz="2000" b="1">
                <a:solidFill>
                  <a:srgbClr val="00B050"/>
                </a:solidFill>
              </a:rPr>
              <a:t>CC&amp;Rs (Covenants, Conditions and Restrictions) descriptions of what the Eagle Crest community would look like/how operate submitted and approved by the City (1994)</a:t>
            </a:r>
          </a:p>
          <a:p>
            <a:pPr marL="285750" indent="-285750">
              <a:lnSpc>
                <a:spcPct val="150000"/>
              </a:lnSpc>
            </a:pPr>
            <a:r>
              <a:rPr lang="en-US" sz="2000" b="1"/>
              <a:t>An Association of Owners was established responsible for ensuring CC&amp;Rs adhered to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FE9F2B-488D-E746-876D-3B34B757B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23" y="216963"/>
            <a:ext cx="1637647" cy="160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1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6D5B3-D402-2E44-B2D1-76CDC09E6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207" y="365125"/>
            <a:ext cx="8095593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</a:rPr>
              <a:t>Why</a:t>
            </a:r>
            <a:r>
              <a:rPr lang="en-US" sz="5400" b="1"/>
              <a:t> an Eagle Crest</a:t>
            </a:r>
            <a:br>
              <a:rPr lang="en-US" sz="5400" b="1"/>
            </a:br>
            <a:r>
              <a:rPr lang="en-US" sz="5400" b="1">
                <a:solidFill>
                  <a:srgbClr val="FF0000"/>
                </a:solidFill>
              </a:rPr>
              <a:t>Community Association?</a:t>
            </a:r>
            <a:r>
              <a:rPr lang="en-US" sz="5400" b="1"/>
              <a:t> </a:t>
            </a:r>
            <a:endParaRPr lang="en-US" sz="5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A20B7-FEBA-0145-A5FE-AA5CB1EC9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309" y="1825625"/>
            <a:ext cx="11655973" cy="435133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</a:pPr>
            <a:r>
              <a:rPr lang="en-US" sz="2000" b="1"/>
              <a:t>Local government approval needed prior to building Eagle Crest</a:t>
            </a:r>
          </a:p>
          <a:p>
            <a:pPr marL="285750" indent="-285750">
              <a:lnSpc>
                <a:spcPct val="150000"/>
              </a:lnSpc>
            </a:pPr>
            <a:r>
              <a:rPr lang="en-US" sz="2000" b="1">
                <a:solidFill>
                  <a:srgbClr val="00B050"/>
                </a:solidFill>
              </a:rPr>
              <a:t>CC&amp;Rs (Covenants, Conditions and Restrictions) descriptions of what the Eagle Crest community would look like/how operate submitted and approved by the City (1994)</a:t>
            </a:r>
          </a:p>
          <a:p>
            <a:pPr marL="285750" indent="-285750">
              <a:lnSpc>
                <a:spcPct val="150000"/>
              </a:lnSpc>
            </a:pPr>
            <a:r>
              <a:rPr lang="en-US" sz="2000" b="1"/>
              <a:t>An Association of Owners was established responsible for ensuring CC&amp;Rs adhered to</a:t>
            </a:r>
          </a:p>
          <a:p>
            <a:pPr marL="285750" indent="-285750">
              <a:lnSpc>
                <a:spcPct val="150000"/>
              </a:lnSpc>
            </a:pPr>
            <a:r>
              <a:rPr lang="en-US" sz="2000" b="1">
                <a:solidFill>
                  <a:srgbClr val="00B050"/>
                </a:solidFill>
              </a:rPr>
              <a:t>Builder departs/</a:t>
            </a:r>
            <a:r>
              <a:rPr lang="en-US" sz="2000" b="1" u="sng">
                <a:solidFill>
                  <a:srgbClr val="00B050"/>
                </a:solidFill>
              </a:rPr>
              <a:t>Board of Directors established</a:t>
            </a:r>
            <a:r>
              <a:rPr lang="en-US" sz="2000" b="1">
                <a:solidFill>
                  <a:srgbClr val="00B050"/>
                </a:solidFill>
              </a:rPr>
              <a:t>, made up of owner volunteers to </a:t>
            </a:r>
            <a:r>
              <a:rPr lang="en-US" sz="2000" b="1" u="sng">
                <a:solidFill>
                  <a:srgbClr val="00B050"/>
                </a:solidFill>
              </a:rPr>
              <a:t>represent Eagle Crest owners</a:t>
            </a:r>
            <a:r>
              <a:rPr lang="en-US" sz="2000" b="1">
                <a:solidFill>
                  <a:srgbClr val="00B050"/>
                </a:solidFill>
              </a:rPr>
              <a:t> in oversight, management and execution of CC&amp;R responsibilities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FE9F2B-488D-E746-876D-3B34B757B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23" y="216963"/>
            <a:ext cx="1637647" cy="160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3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6D5B3-D402-2E44-B2D1-76CDC09E6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207" y="365125"/>
            <a:ext cx="8095593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</a:rPr>
              <a:t>Why</a:t>
            </a:r>
            <a:r>
              <a:rPr lang="en-US" sz="5400" b="1"/>
              <a:t> an Eagle Crest</a:t>
            </a:r>
            <a:br>
              <a:rPr lang="en-US" sz="5400" b="1"/>
            </a:br>
            <a:r>
              <a:rPr lang="en-US" sz="5400" b="1">
                <a:solidFill>
                  <a:srgbClr val="FF0000"/>
                </a:solidFill>
              </a:rPr>
              <a:t>Community Association?</a:t>
            </a:r>
            <a:r>
              <a:rPr lang="en-US" sz="5400" b="1"/>
              <a:t> </a:t>
            </a:r>
            <a:endParaRPr lang="en-US" sz="5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A20B7-FEBA-0145-A5FE-AA5CB1EC9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309" y="1825625"/>
            <a:ext cx="11655973" cy="435133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</a:pPr>
            <a:r>
              <a:rPr lang="en-US" sz="2000" b="1"/>
              <a:t>Local government approval needed prior to building Eagle Crest</a:t>
            </a:r>
          </a:p>
          <a:p>
            <a:pPr marL="285750" indent="-285750">
              <a:lnSpc>
                <a:spcPct val="150000"/>
              </a:lnSpc>
            </a:pPr>
            <a:r>
              <a:rPr lang="en-US" sz="2000" b="1">
                <a:solidFill>
                  <a:srgbClr val="00B050"/>
                </a:solidFill>
              </a:rPr>
              <a:t>CC&amp;Rs (Covenants, Conditions and Restrictions) descriptions of what the Eagle Crest community would look like/how operate submitted and approved by the City (1994)</a:t>
            </a:r>
          </a:p>
          <a:p>
            <a:pPr marL="285750" indent="-285750">
              <a:lnSpc>
                <a:spcPct val="150000"/>
              </a:lnSpc>
            </a:pPr>
            <a:r>
              <a:rPr lang="en-US" sz="2000" b="1"/>
              <a:t>An Association of Owners was established responsible for ensuring CC&amp;Rs adhered to</a:t>
            </a:r>
          </a:p>
          <a:p>
            <a:pPr marL="285750" indent="-285750">
              <a:lnSpc>
                <a:spcPct val="150000"/>
              </a:lnSpc>
            </a:pPr>
            <a:r>
              <a:rPr lang="en-US" sz="2000" b="1">
                <a:solidFill>
                  <a:srgbClr val="00B050"/>
                </a:solidFill>
              </a:rPr>
              <a:t>Builder departs/</a:t>
            </a:r>
            <a:r>
              <a:rPr lang="en-US" sz="2000" b="1" u="sng">
                <a:solidFill>
                  <a:srgbClr val="00B050"/>
                </a:solidFill>
              </a:rPr>
              <a:t>Board of Directors established</a:t>
            </a:r>
            <a:r>
              <a:rPr lang="en-US" sz="2000" b="1">
                <a:solidFill>
                  <a:srgbClr val="00B050"/>
                </a:solidFill>
              </a:rPr>
              <a:t>, made up of owner volunteers to </a:t>
            </a:r>
            <a:r>
              <a:rPr lang="en-US" sz="2000" b="1" u="sng">
                <a:solidFill>
                  <a:srgbClr val="00B050"/>
                </a:solidFill>
              </a:rPr>
              <a:t>represent Eagle Crest owners</a:t>
            </a:r>
            <a:r>
              <a:rPr lang="en-US" sz="2000" b="1">
                <a:solidFill>
                  <a:srgbClr val="00B050"/>
                </a:solidFill>
              </a:rPr>
              <a:t> in oversight, management and execution of CC&amp;R responsibilities</a:t>
            </a:r>
          </a:p>
          <a:p>
            <a:pPr marL="285750" indent="-285750">
              <a:lnSpc>
                <a:spcPct val="150000"/>
              </a:lnSpc>
            </a:pPr>
            <a:r>
              <a:rPr lang="en-US" sz="2000" b="1"/>
              <a:t>Committees established to help carry out specific community duties and work on behalf of the Board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FE9F2B-488D-E746-876D-3B34B757B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23" y="216963"/>
            <a:ext cx="1637647" cy="160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0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122294</TotalTime>
  <Words>5766</Words>
  <Application>Microsoft Macintosh PowerPoint</Application>
  <PresentationFormat>Widescreen</PresentationFormat>
  <Paragraphs>774</Paragraphs>
  <Slides>60</Slides>
  <Notes>60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Arial</vt:lpstr>
      <vt:lpstr>Calibri</vt:lpstr>
      <vt:lpstr>Calibri Light</vt:lpstr>
      <vt:lpstr>Office Theme</vt:lpstr>
      <vt:lpstr>Worksheet</vt:lpstr>
      <vt:lpstr>Eagle Crest Community Association Annual Meeting (photos removed to permit website presentation)  RECOMMEND REVIEW IN “NOTES PAGE” VIEW – INCLUDES SOME PRESENTER NOTES FOR SLIDES</vt:lpstr>
      <vt:lpstr>Association Volunteers February 22, 2024</vt:lpstr>
      <vt:lpstr>Association Volunteers February 23, 2024</vt:lpstr>
      <vt:lpstr>2024 Board Member Vote</vt:lpstr>
      <vt:lpstr>Why an Eagle Crest Community Association? </vt:lpstr>
      <vt:lpstr>Why an Eagle Crest Community Association? </vt:lpstr>
      <vt:lpstr>Why an Eagle Crest Community Association? </vt:lpstr>
      <vt:lpstr>Why an Eagle Crest Community Association? </vt:lpstr>
      <vt:lpstr>Why an Eagle Crest Community Association? </vt:lpstr>
      <vt:lpstr>Meeting Topics</vt:lpstr>
      <vt:lpstr>Architectural Committee</vt:lpstr>
      <vt:lpstr>Welcome Committee Patti and Don Stucky</vt:lpstr>
      <vt:lpstr>Info Technology Committee Cliff Aaker</vt:lpstr>
      <vt:lpstr>Neighborhood Watch Program Herm Eerkes &amp; Terry Sherman</vt:lpstr>
      <vt:lpstr>Community Area Landscape Committee Jennifer Jackets</vt:lpstr>
      <vt:lpstr>Community Area Landscape Committee Jennifer Jackets </vt:lpstr>
      <vt:lpstr>Community Area Landscape Committee Jennifer Jackets </vt:lpstr>
      <vt:lpstr>Trimming and planting (volunteer work)</vt:lpstr>
      <vt:lpstr>Tree trimming</vt:lpstr>
      <vt:lpstr>Landscape Committee Vol Work Parties</vt:lpstr>
      <vt:lpstr>Landscape Committee Vol Work Parties</vt:lpstr>
      <vt:lpstr>Landscape Committee Vol Work Parties</vt:lpstr>
      <vt:lpstr>And…</vt:lpstr>
      <vt:lpstr>And…</vt:lpstr>
      <vt:lpstr>And…</vt:lpstr>
      <vt:lpstr>Eagle Crest Detention Pond</vt:lpstr>
      <vt:lpstr> Eagle Crest Detention Pond (Hwy side view)</vt:lpstr>
      <vt:lpstr> Eagle Crest Detention Pond (Capital Drive view)</vt:lpstr>
      <vt:lpstr>Board of Directors volunteer work Dan Booker, Jimmy Saiku, Debb Leach</vt:lpstr>
      <vt:lpstr>Board of Directors volunteer work</vt:lpstr>
      <vt:lpstr>Board of Directors volunteer work</vt:lpstr>
      <vt:lpstr>Board of Directors volunteer work</vt:lpstr>
      <vt:lpstr>Board of Directors volunteer work</vt:lpstr>
      <vt:lpstr>The $ Value of Volunteer Work</vt:lpstr>
      <vt:lpstr>PowerPoint Presentation</vt:lpstr>
      <vt:lpstr>PowerPoint Presentation</vt:lpstr>
      <vt:lpstr>PowerPoint Presentation</vt:lpstr>
      <vt:lpstr>Treasurer’s Report 2024  </vt:lpstr>
      <vt:lpstr>Over the years…</vt:lpstr>
      <vt:lpstr>Over the years…</vt:lpstr>
      <vt:lpstr>Over the years…</vt:lpstr>
      <vt:lpstr>California Minimum Wage</vt:lpstr>
      <vt:lpstr>Washington &amp; California Minimum Wage</vt:lpstr>
      <vt:lpstr>Washington &amp; California Minimum Wage</vt:lpstr>
      <vt:lpstr>Over the years…</vt:lpstr>
      <vt:lpstr>Over the years…</vt:lpstr>
      <vt:lpstr>Additional expense factors</vt:lpstr>
      <vt:lpstr>Additional expense factors</vt:lpstr>
      <vt:lpstr>Over the years…</vt:lpstr>
      <vt:lpstr>Association 5 Year Budget Projection</vt:lpstr>
      <vt:lpstr>Association 5 Year Budget Projection</vt:lpstr>
      <vt:lpstr>Association 5 Year Budget Projection</vt:lpstr>
      <vt:lpstr>Association 5 Year Budget Projection</vt:lpstr>
      <vt:lpstr>Association 5 Year Budget Projection</vt:lpstr>
      <vt:lpstr>Association 5 Year Budget Projection</vt:lpstr>
      <vt:lpstr>Association 5 Year Budget Projection</vt:lpstr>
      <vt:lpstr>Again, Thank You Volunteer Neighbors!!!</vt:lpstr>
      <vt:lpstr>Questions/Discussion Period</vt:lpstr>
      <vt:lpstr>Thank you for attending !</vt:lpstr>
      <vt:lpstr>Reception time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Eagle Crest Homeowners Association Annual Meeting 2023</dc:title>
  <dc:creator>Michael McIntyre</dc:creator>
  <cp:lastModifiedBy>Michael McIntyre</cp:lastModifiedBy>
  <cp:revision>487</cp:revision>
  <cp:lastPrinted>2024-02-18T19:26:17Z</cp:lastPrinted>
  <dcterms:created xsi:type="dcterms:W3CDTF">2022-12-16T15:51:42Z</dcterms:created>
  <dcterms:modified xsi:type="dcterms:W3CDTF">2024-02-27T03:01:06Z</dcterms:modified>
</cp:coreProperties>
</file>